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Montserrat"/>
      <p:regular r:id="rId24"/>
      <p:bold r:id="rId25"/>
      <p:italic r:id="rId26"/>
      <p:boldItalic r:id="rId27"/>
    </p:embeddedFont>
    <p:embeddedFont>
      <p:font typeface="Lato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ED8A2B2-4E1E-476A-93AA-CA14FCFF7D86}">
  <a:tblStyle styleId="{9ED8A2B2-4E1E-476A-93AA-CA14FCFF7D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Montserrat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Montserrat-italic.fntdata"/><Relationship Id="rId25" Type="http://schemas.openxmlformats.org/officeDocument/2006/relationships/font" Target="fonts/Montserrat-bold.fntdata"/><Relationship Id="rId28" Type="http://schemas.openxmlformats.org/officeDocument/2006/relationships/font" Target="fonts/Lato-regular.fntdata"/><Relationship Id="rId27" Type="http://schemas.openxmlformats.org/officeDocument/2006/relationships/font" Target="fonts/Montserrat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Lato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Lato-boldItalic.fntdata"/><Relationship Id="rId30" Type="http://schemas.openxmlformats.org/officeDocument/2006/relationships/font" Target="fonts/Lato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8cc11565a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8cc11565a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8cc11565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8cc11565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8cc11565a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8cc11565a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8cc11565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8cc11565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8cc11565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8cc11565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8cc11565a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8cc11565a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8cc11565a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8cc11565a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eabb1926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6eabb1926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e9a42e736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e9a42e736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78cc11565a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78cc11565a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e9a42e736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6e9a42e736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e9a42e736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6e9a42e736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8cc11565a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8cc11565a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8cc11565a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8cc11565a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78cc11565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78cc11565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8cc11565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8cc11565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065300" y="611850"/>
            <a:ext cx="60786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Online Book Clubs to Engage Alumni in Lifelong Learning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January 26</a:t>
            </a:r>
            <a:r>
              <a:rPr lang="en" sz="1800"/>
              <a:t>, 2021</a:t>
            </a:r>
            <a:endParaRPr sz="1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 Area</a:t>
            </a:r>
            <a:endParaRPr/>
          </a:p>
        </p:txBody>
      </p:sp>
      <p:sp>
        <p:nvSpPr>
          <p:cNvPr id="208" name="Google Shape;208;p22"/>
          <p:cNvSpPr txBox="1"/>
          <p:nvPr>
            <p:ph idx="1" type="body"/>
          </p:nvPr>
        </p:nvSpPr>
        <p:spPr>
          <a:xfrm>
            <a:off x="158050" y="1575575"/>
            <a:ext cx="4688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One broad based book club works well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Focus on broad topics rather than demographic groups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Novels and Literature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Professional Development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Lifelong Learning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Avoid geographic focus</a:t>
            </a:r>
            <a:endParaRPr sz="2400"/>
          </a:p>
        </p:txBody>
      </p:sp>
      <p:pic>
        <p:nvPicPr>
          <p:cNvPr id="209" name="Google Shape;2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6647" y="1392987"/>
            <a:ext cx="4194850" cy="23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Scheduling</a:t>
            </a:r>
            <a:endParaRPr/>
          </a:p>
        </p:txBody>
      </p:sp>
      <p:sp>
        <p:nvSpPr>
          <p:cNvPr id="215" name="Google Shape;215;p23"/>
          <p:cNvSpPr txBox="1"/>
          <p:nvPr>
            <p:ph idx="1" type="body"/>
          </p:nvPr>
        </p:nvSpPr>
        <p:spPr>
          <a:xfrm>
            <a:off x="158050" y="1575575"/>
            <a:ext cx="4335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Reading Frequency</a:t>
            </a:r>
            <a:endParaRPr sz="2400"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4 to 6 books per year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Announce books in advance so people have time to get their copy</a:t>
            </a:r>
            <a:endParaRPr sz="2400"/>
          </a:p>
        </p:txBody>
      </p:sp>
      <p:sp>
        <p:nvSpPr>
          <p:cNvPr id="216" name="Google Shape;216;p23"/>
          <p:cNvSpPr txBox="1"/>
          <p:nvPr>
            <p:ph idx="1" type="body"/>
          </p:nvPr>
        </p:nvSpPr>
        <p:spPr>
          <a:xfrm>
            <a:off x="4723750" y="1575575"/>
            <a:ext cx="4335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Reading Schedule</a:t>
            </a:r>
            <a:endParaRPr sz="2400"/>
          </a:p>
          <a:p>
            <a:pPr indent="-381000" lvl="0" marL="457200" rtl="0" algn="l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Break reading down into sections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Share content and discussion questions throughout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Marketing</a:t>
            </a:r>
            <a:endParaRPr/>
          </a:p>
        </p:txBody>
      </p:sp>
      <p:sp>
        <p:nvSpPr>
          <p:cNvPr id="222" name="Google Shape;222;p2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Position program as a continuous community rather than one off events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Significant marketing push for the initial launch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Continue to market for the start of each book</a:t>
            </a:r>
            <a:endParaRPr sz="2400"/>
          </a:p>
        </p:txBody>
      </p:sp>
      <p:pic>
        <p:nvPicPr>
          <p:cNvPr id="223" name="Google Shape;22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0063" y="3275471"/>
            <a:ext cx="3323875" cy="18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Author/Faculty Involvement</a:t>
            </a:r>
            <a:endParaRPr/>
          </a:p>
        </p:txBody>
      </p:sp>
      <p:sp>
        <p:nvSpPr>
          <p:cNvPr id="229" name="Google Shape;229;p2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Hold a Q&amp;A call with participants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Record a short video posing questions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Have an “Ask Me Anything” thread in the online group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Tie book selection into an existing program</a:t>
            </a:r>
            <a:endParaRPr sz="24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Changes from COVID</a:t>
            </a:r>
            <a:endParaRPr/>
          </a:p>
        </p:txBody>
      </p:sp>
      <p:sp>
        <p:nvSpPr>
          <p:cNvPr id="235" name="Google Shape;235;p2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Idea works well in times of COVID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In-person meetups have moved online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More students participating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People like not having another online meeting but still being able to be in a book club</a:t>
            </a:r>
            <a:endParaRPr sz="2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 the Numbers</a:t>
            </a:r>
            <a:endParaRPr/>
          </a:p>
        </p:txBody>
      </p:sp>
      <p:graphicFrame>
        <p:nvGraphicFramePr>
          <p:cNvPr id="241" name="Google Shape;241;p27"/>
          <p:cNvGraphicFramePr/>
          <p:nvPr/>
        </p:nvGraphicFramePr>
        <p:xfrm>
          <a:off x="93925" y="16821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{9ED8A2B2-4E1E-476A-93AA-CA14FCFF7D86}</a:tableStyleId>
              </a:tblPr>
              <a:tblGrid>
                <a:gridCol w="2230050"/>
                <a:gridCol w="2230050"/>
                <a:gridCol w="2230050"/>
                <a:gridCol w="2230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solidFill>
                            <a:schemeClr val="lt1"/>
                          </a:solidFill>
                        </a:rPr>
                        <a:t>School</a:t>
                      </a:r>
                      <a:endParaRPr b="1"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solidFill>
                            <a:schemeClr val="lt1"/>
                          </a:solidFill>
                        </a:rPr>
                        <a:t>Start</a:t>
                      </a:r>
                      <a:endParaRPr b="1"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solidFill>
                            <a:schemeClr val="lt1"/>
                          </a:solidFill>
                        </a:rPr>
                        <a:t>Participants</a:t>
                      </a:r>
                      <a:endParaRPr b="1"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200">
                          <a:solidFill>
                            <a:schemeClr val="lt1"/>
                          </a:solidFill>
                        </a:rPr>
                        <a:t>Emailable Alumni</a:t>
                      </a:r>
                      <a:endParaRPr b="1"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SUNY Geneseo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Aug 2019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770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30,000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Smith College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June 2020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3,100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35,000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University of British Columbia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Sept 2019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1,940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lt1"/>
                          </a:solidFill>
                        </a:rPr>
                        <a:t>150,000</a:t>
                      </a:r>
                      <a:endParaRPr sz="22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Stories from the Field</a:t>
            </a:r>
            <a:endParaRPr/>
          </a:p>
        </p:txBody>
      </p:sp>
      <p:sp>
        <p:nvSpPr>
          <p:cNvPr id="247" name="Google Shape;247;p2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Why an online book club was started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Feedback from alumni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Lessons learned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Advice for other schools</a:t>
            </a:r>
            <a:endParaRPr sz="24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 and Your Stories</a:t>
            </a:r>
            <a:endParaRPr/>
          </a:p>
        </p:txBody>
      </p:sp>
      <p:graphicFrame>
        <p:nvGraphicFramePr>
          <p:cNvPr id="253" name="Google Shape;253;p29"/>
          <p:cNvGraphicFramePr/>
          <p:nvPr/>
        </p:nvGraphicFramePr>
        <p:xfrm>
          <a:off x="175300" y="21726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{9ED8A2B2-4E1E-476A-93AA-CA14FCFF7D86}</a:tableStyleId>
              </a:tblPr>
              <a:tblGrid>
                <a:gridCol w="2198350"/>
                <a:gridCol w="2198350"/>
                <a:gridCol w="2198350"/>
                <a:gridCol w="21983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Tracy Gagnier</a:t>
                      </a:r>
                      <a:endParaRPr i="1" sz="16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SUNY Geneseo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gagniert@geneseo.edu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Christine Lee</a:t>
                      </a:r>
                      <a:endParaRPr i="1" sz="16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University of British Columbia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christine.lee@ubc.ca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Mary Giles</a:t>
                      </a:r>
                      <a:endParaRPr b="1" sz="16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Smith College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mgiles@smith.edu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solidFill>
                            <a:schemeClr val="lt1"/>
                          </a:solidFill>
                        </a:rPr>
                        <a:t>Zach Rubin</a:t>
                      </a:r>
                      <a:endParaRPr i="1" sz="16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PBC Guru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</a:rPr>
                        <a:t>zach@pbc.guru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Introductions</a:t>
            </a:r>
            <a:endParaRPr sz="3600"/>
          </a:p>
        </p:txBody>
      </p:sp>
      <p:sp>
        <p:nvSpPr>
          <p:cNvPr id="141" name="Google Shape;141;p14"/>
          <p:cNvSpPr txBox="1"/>
          <p:nvPr/>
        </p:nvSpPr>
        <p:spPr>
          <a:xfrm>
            <a:off x="433125" y="1364396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Tracy Gagnier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</a:rPr>
              <a:t>Assistant Director of Alumni Relations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SUNY Geneseo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42" name="Google Shape;142;p14"/>
          <p:cNvSpPr txBox="1"/>
          <p:nvPr/>
        </p:nvSpPr>
        <p:spPr>
          <a:xfrm>
            <a:off x="4624125" y="1364396"/>
            <a:ext cx="41910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Mary Giles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</a:rPr>
              <a:t>Associate Director of Advancement Communications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Smith College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43" name="Google Shape;143;p14"/>
          <p:cNvPicPr preferRelativeResize="0"/>
          <p:nvPr/>
        </p:nvPicPr>
        <p:blipFill rotWithShape="1">
          <a:blip r:embed="rId3">
            <a:alphaModFix/>
          </a:blip>
          <a:srcRect b="0" l="0" r="0" t="8775"/>
          <a:stretch/>
        </p:blipFill>
        <p:spPr>
          <a:xfrm>
            <a:off x="6730625" y="2295500"/>
            <a:ext cx="1922979" cy="263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 rotWithShape="1">
          <a:blip r:embed="rId4">
            <a:alphaModFix/>
          </a:blip>
          <a:srcRect b="0" l="0" r="0" t="10960"/>
          <a:stretch/>
        </p:blipFill>
        <p:spPr>
          <a:xfrm>
            <a:off x="1528000" y="2760825"/>
            <a:ext cx="1848850" cy="205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Introductions</a:t>
            </a:r>
            <a:endParaRPr sz="3600"/>
          </a:p>
        </p:txBody>
      </p:sp>
      <p:sp>
        <p:nvSpPr>
          <p:cNvPr id="150" name="Google Shape;150;p15"/>
          <p:cNvSpPr txBox="1"/>
          <p:nvPr/>
        </p:nvSpPr>
        <p:spPr>
          <a:xfrm>
            <a:off x="433125" y="1364396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Christine Lee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</a:rPr>
              <a:t>Associate Director Development and Alumni Engagement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University of British Columbia 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51" name="Google Shape;151;p15"/>
          <p:cNvSpPr txBox="1"/>
          <p:nvPr/>
        </p:nvSpPr>
        <p:spPr>
          <a:xfrm>
            <a:off x="4624125" y="1364396"/>
            <a:ext cx="41910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Zach Rubin</a:t>
            </a:r>
            <a:endParaRPr sz="3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chemeClr val="lt1"/>
                </a:solidFill>
              </a:rPr>
              <a:t>Co-Founder and CEO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Professional Book Club Guru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Alumni Learning Consortium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52" name="Google Shape;152;p15"/>
          <p:cNvPicPr preferRelativeResize="0"/>
          <p:nvPr/>
        </p:nvPicPr>
        <p:blipFill rotWithShape="1">
          <a:blip r:embed="rId3">
            <a:alphaModFix/>
          </a:blip>
          <a:srcRect b="17651" l="1594" r="0" t="8493"/>
          <a:stretch/>
        </p:blipFill>
        <p:spPr>
          <a:xfrm>
            <a:off x="5862375" y="2937275"/>
            <a:ext cx="171450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175" y="2937275"/>
            <a:ext cx="17145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59" name="Google Shape;159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What is an Online Book Club?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Why Use Book Clubs for </a:t>
            </a:r>
            <a:r>
              <a:rPr lang="en" sz="2400"/>
              <a:t>Alumni Relations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Structuring an Online Book Club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Changes from COVID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Stories from the Field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Panel Q&amp;A</a:t>
            </a:r>
            <a:endParaRPr sz="2400"/>
          </a:p>
        </p:txBody>
      </p:sp>
      <p:pic>
        <p:nvPicPr>
          <p:cNvPr id="160" name="Google Shape;16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08852" y="2532325"/>
            <a:ext cx="2746575" cy="244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an Online Book Club?</a:t>
            </a:r>
            <a:endParaRPr/>
          </a:p>
        </p:txBody>
      </p:sp>
      <p:sp>
        <p:nvSpPr>
          <p:cNvPr id="166" name="Google Shape;166;p17"/>
          <p:cNvSpPr txBox="1"/>
          <p:nvPr>
            <p:ph idx="1" type="body"/>
          </p:nvPr>
        </p:nvSpPr>
        <p:spPr>
          <a:xfrm>
            <a:off x="1051325" y="1567550"/>
            <a:ext cx="7566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Similar to an In-Person Book Club: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Same group of people form a community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Reading the same book at the same time</a:t>
            </a:r>
            <a:endParaRPr sz="2400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Committed to continue reading books together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Difference is being based around an online forum</a:t>
            </a:r>
            <a:endParaRPr sz="2400"/>
          </a:p>
        </p:txBody>
      </p:sp>
      <p:pic>
        <p:nvPicPr>
          <p:cNvPr id="167" name="Google Shape;16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3498" y="38100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29400" y="3810000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97596" y="38100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7"/>
          <p:cNvSpPr txBox="1"/>
          <p:nvPr/>
        </p:nvSpPr>
        <p:spPr>
          <a:xfrm>
            <a:off x="1272925" y="4731800"/>
            <a:ext cx="6490500" cy="2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   Global Access                            Asynchronous                                Scalable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Use Book Clubs for Alumni Relations</a:t>
            </a:r>
            <a:endParaRPr/>
          </a:p>
        </p:txBody>
      </p:sp>
      <p:sp>
        <p:nvSpPr>
          <p:cNvPr id="176" name="Google Shape;176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Connects to your lifelong learning mission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60% of participants have never been engaged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1% to 5% participation rate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70% of participants are still </a:t>
            </a:r>
            <a:br>
              <a:rPr lang="en" sz="2400"/>
            </a:br>
            <a:r>
              <a:rPr lang="en" sz="2400"/>
              <a:t>engaged after a year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Can be customized to</a:t>
            </a:r>
            <a:br>
              <a:rPr lang="en" sz="2400"/>
            </a:br>
            <a:r>
              <a:rPr lang="en" sz="2400"/>
              <a:t>connect back to the</a:t>
            </a:r>
            <a:br>
              <a:rPr lang="en" sz="2400"/>
            </a:br>
            <a:r>
              <a:rPr lang="en" sz="2400"/>
              <a:t>institution</a:t>
            </a:r>
            <a:endParaRPr sz="2400"/>
          </a:p>
        </p:txBody>
      </p:sp>
      <p:pic>
        <p:nvPicPr>
          <p:cNvPr id="177" name="Google Shape;17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050" y="2605000"/>
            <a:ext cx="3336050" cy="244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Structuring an Online Book Club</a:t>
            </a:r>
            <a:endParaRPr/>
          </a:p>
        </p:txBody>
      </p:sp>
      <p:sp>
        <p:nvSpPr>
          <p:cNvPr id="183" name="Google Shape;183;p1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Online discussion community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Book selection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Scheduling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Marketing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Author/faculty involvement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"/>
          <p:cNvSpPr txBox="1"/>
          <p:nvPr>
            <p:ph type="title"/>
          </p:nvPr>
        </p:nvSpPr>
        <p:spPr>
          <a:xfrm>
            <a:off x="1265400" y="120925"/>
            <a:ext cx="75213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Online Discussion Community</a:t>
            </a:r>
            <a:endParaRPr/>
          </a:p>
        </p:txBody>
      </p:sp>
      <p:pic>
        <p:nvPicPr>
          <p:cNvPr id="189" name="Google Shape;189;p20"/>
          <p:cNvPicPr preferRelativeResize="0"/>
          <p:nvPr/>
        </p:nvPicPr>
        <p:blipFill rotWithShape="1">
          <a:blip r:embed="rId3">
            <a:alphaModFix/>
          </a:blip>
          <a:srcRect b="0" l="0" r="28005" t="0"/>
          <a:stretch/>
        </p:blipFill>
        <p:spPr>
          <a:xfrm>
            <a:off x="0" y="1035025"/>
            <a:ext cx="5079475" cy="410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 rotWithShape="1">
          <a:blip r:embed="rId4">
            <a:alphaModFix/>
          </a:blip>
          <a:srcRect b="31863" l="10887" r="10785" t="28579"/>
          <a:stretch/>
        </p:blipFill>
        <p:spPr>
          <a:xfrm>
            <a:off x="5288100" y="1035025"/>
            <a:ext cx="2944875" cy="77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 rotWithShape="1">
          <a:blip r:embed="rId5">
            <a:alphaModFix/>
          </a:blip>
          <a:srcRect b="27873" l="0" r="0" t="28655"/>
          <a:stretch/>
        </p:blipFill>
        <p:spPr>
          <a:xfrm>
            <a:off x="5239900" y="2042149"/>
            <a:ext cx="3759725" cy="919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 rotWithShape="1">
          <a:blip r:embed="rId6">
            <a:alphaModFix/>
          </a:blip>
          <a:srcRect b="32463" l="0" r="0" t="20946"/>
          <a:stretch/>
        </p:blipFill>
        <p:spPr>
          <a:xfrm>
            <a:off x="5408987" y="3362675"/>
            <a:ext cx="3421553" cy="11955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3" name="Google Shape;193;p20"/>
          <p:cNvCxnSpPr/>
          <p:nvPr/>
        </p:nvCxnSpPr>
        <p:spPr>
          <a:xfrm>
            <a:off x="5480675" y="3146000"/>
            <a:ext cx="3065100" cy="16368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4" name="Google Shape;194;p20"/>
          <p:cNvCxnSpPr/>
          <p:nvPr/>
        </p:nvCxnSpPr>
        <p:spPr>
          <a:xfrm flipH="1">
            <a:off x="5587225" y="3142075"/>
            <a:ext cx="3065100" cy="1636800"/>
          </a:xfrm>
          <a:prstGeom prst="straightConnector1">
            <a:avLst/>
          </a:prstGeom>
          <a:noFill/>
          <a:ln cap="flat" cmpd="sng" w="1143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Book Selection</a:t>
            </a:r>
            <a:endParaRPr/>
          </a:p>
        </p:txBody>
      </p:sp>
      <p:sp>
        <p:nvSpPr>
          <p:cNvPr id="200" name="Google Shape;200;p21"/>
          <p:cNvSpPr txBox="1"/>
          <p:nvPr>
            <p:ph idx="1" type="body"/>
          </p:nvPr>
        </p:nvSpPr>
        <p:spPr>
          <a:xfrm>
            <a:off x="158050" y="1575575"/>
            <a:ext cx="4688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Best-sellers generally do best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Alumni and faculty authors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People enjoy many different kinds of books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Vote for selections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Choose books available as ebooks and audio books</a:t>
            </a:r>
            <a:endParaRPr sz="2400"/>
          </a:p>
        </p:txBody>
      </p:sp>
      <p:pic>
        <p:nvPicPr>
          <p:cNvPr id="201" name="Google Shape;2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6750" y="2682725"/>
            <a:ext cx="4132475" cy="235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51025" y="393750"/>
            <a:ext cx="3928201" cy="2211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