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8288000" cy="10287000"/>
  <p:notesSz cx="6858000" cy="9144000"/>
  <p:embeddedFontLst>
    <p:embeddedFont>
      <p:font typeface="Barlow Bold" panose="020B0604020202020204" charset="0"/>
      <p:regular r:id="rId25"/>
    </p:embeddedFont>
    <p:embeddedFont>
      <p:font typeface="Open Sans Bold" panose="020B0604020202020204" charset="0"/>
      <p:regular r:id="rId26"/>
    </p:embeddedFont>
    <p:embeddedFont>
      <p:font typeface="Open Sauce" panose="020B0604020202020204" charset="0"/>
      <p:regular r:id="rId27"/>
    </p:embeddedFont>
    <p:embeddedFont>
      <p:font typeface="Open Sauce Bold" panose="020B0604020202020204" charset="0"/>
      <p:regular r:id="rId28"/>
    </p:embeddedFont>
    <p:embeddedFont>
      <p:font typeface="Open Sauce Bold Italics" panose="020B0604020202020204" charset="0"/>
      <p:regular r:id="rId29"/>
    </p:embeddedFont>
    <p:embeddedFont>
      <p:font typeface="Open Sauce Italics" panose="020B0604020202020204" charset="0"/>
      <p:regular r:id="rId30"/>
    </p:embeddedFont>
    <p:embeddedFont>
      <p:font typeface="Open Sauce Light" panose="020B0604020202020204" charset="0"/>
      <p:regular r:id="rId31"/>
    </p:embeddedFont>
    <p:embeddedFont>
      <p:font typeface="Open Sauce Light Italics" panose="020B0604020202020204" charset="0"/>
      <p:regular r:id="rId32"/>
    </p:embeddedFont>
    <p:embeddedFont>
      <p:font typeface="Oswald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vin Gove" userId="871110ffa0fd4b82" providerId="LiveId" clId="{0152513F-270F-489E-A1D2-0F79EBB564D5}"/>
    <pc:docChg chg="undo custSel delSld modSld">
      <pc:chgData name="Bevin Gove" userId="871110ffa0fd4b82" providerId="LiveId" clId="{0152513F-270F-489E-A1D2-0F79EBB564D5}" dt="2024-04-11T03:07:45.269" v="89" actId="20577"/>
      <pc:docMkLst>
        <pc:docMk/>
      </pc:docMkLst>
      <pc:sldChg chg="modSp mod">
        <pc:chgData name="Bevin Gove" userId="871110ffa0fd4b82" providerId="LiveId" clId="{0152513F-270F-489E-A1D2-0F79EBB564D5}" dt="2024-04-11T02:59:00.814" v="29" actId="14100"/>
        <pc:sldMkLst>
          <pc:docMk/>
          <pc:sldMk cId="0" sldId="256"/>
        </pc:sldMkLst>
        <pc:spChg chg="mod">
          <ac:chgData name="Bevin Gove" userId="871110ffa0fd4b82" providerId="LiveId" clId="{0152513F-270F-489E-A1D2-0F79EBB564D5}" dt="2024-04-11T02:57:34.699" v="0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Bevin Gove" userId="871110ffa0fd4b82" providerId="LiveId" clId="{0152513F-270F-489E-A1D2-0F79EBB564D5}" dt="2024-04-11T02:59:00.814" v="29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Bevin Gove" userId="871110ffa0fd4b82" providerId="LiveId" clId="{0152513F-270F-489E-A1D2-0F79EBB564D5}" dt="2024-04-11T02:58:43.514" v="27" actId="20577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0:18.075" v="40" actId="1076"/>
        <pc:sldMkLst>
          <pc:docMk/>
          <pc:sldMk cId="0" sldId="257"/>
        </pc:sldMkLst>
        <pc:spChg chg="mod">
          <ac:chgData name="Bevin Gove" userId="871110ffa0fd4b82" providerId="LiveId" clId="{0152513F-270F-489E-A1D2-0F79EBB564D5}" dt="2024-04-11T03:00:18.075" v="40" actId="1076"/>
          <ac:spMkLst>
            <pc:docMk/>
            <pc:sldMk cId="0" sldId="257"/>
            <ac:spMk id="2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2:59:49.394" v="35" actId="14100"/>
        <pc:sldMkLst>
          <pc:docMk/>
          <pc:sldMk cId="0" sldId="258"/>
        </pc:sldMkLst>
        <pc:spChg chg="mod">
          <ac:chgData name="Bevin Gove" userId="871110ffa0fd4b82" providerId="LiveId" clId="{0152513F-270F-489E-A1D2-0F79EBB564D5}" dt="2024-04-11T02:59:49.394" v="35" actId="14100"/>
          <ac:spMkLst>
            <pc:docMk/>
            <pc:sldMk cId="0" sldId="258"/>
            <ac:spMk id="4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0:33.808" v="41" actId="14100"/>
        <pc:sldMkLst>
          <pc:docMk/>
          <pc:sldMk cId="0" sldId="259"/>
        </pc:sldMkLst>
        <pc:spChg chg="mod">
          <ac:chgData name="Bevin Gove" userId="871110ffa0fd4b82" providerId="LiveId" clId="{0152513F-270F-489E-A1D2-0F79EBB564D5}" dt="2024-04-11T03:00:33.808" v="41" actId="14100"/>
          <ac:spMkLst>
            <pc:docMk/>
            <pc:sldMk cId="0" sldId="259"/>
            <ac:spMk id="4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1:03.790" v="44" actId="14100"/>
        <pc:sldMkLst>
          <pc:docMk/>
          <pc:sldMk cId="0" sldId="260"/>
        </pc:sldMkLst>
        <pc:spChg chg="mod">
          <ac:chgData name="Bevin Gove" userId="871110ffa0fd4b82" providerId="LiveId" clId="{0152513F-270F-489E-A1D2-0F79EBB564D5}" dt="2024-04-11T03:01:03.790" v="44" actId="14100"/>
          <ac:spMkLst>
            <pc:docMk/>
            <pc:sldMk cId="0" sldId="260"/>
            <ac:spMk id="2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1:44.840" v="53" actId="1076"/>
        <pc:sldMkLst>
          <pc:docMk/>
          <pc:sldMk cId="0" sldId="261"/>
        </pc:sldMkLst>
        <pc:spChg chg="mod">
          <ac:chgData name="Bevin Gove" userId="871110ffa0fd4b82" providerId="LiveId" clId="{0152513F-270F-489E-A1D2-0F79EBB564D5}" dt="2024-04-11T03:01:44.840" v="53" actId="1076"/>
          <ac:spMkLst>
            <pc:docMk/>
            <pc:sldMk cId="0" sldId="261"/>
            <ac:spMk id="3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1:56.186" v="55" actId="1076"/>
        <pc:sldMkLst>
          <pc:docMk/>
          <pc:sldMk cId="0" sldId="262"/>
        </pc:sldMkLst>
        <pc:spChg chg="mod">
          <ac:chgData name="Bevin Gove" userId="871110ffa0fd4b82" providerId="LiveId" clId="{0152513F-270F-489E-A1D2-0F79EBB564D5}" dt="2024-04-11T03:01:56.186" v="55" actId="1076"/>
          <ac:spMkLst>
            <pc:docMk/>
            <pc:sldMk cId="0" sldId="262"/>
            <ac:spMk id="4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4:42.189" v="71" actId="255"/>
        <pc:sldMkLst>
          <pc:docMk/>
          <pc:sldMk cId="0" sldId="263"/>
        </pc:sldMkLst>
        <pc:spChg chg="mod">
          <ac:chgData name="Bevin Gove" userId="871110ffa0fd4b82" providerId="LiveId" clId="{0152513F-270F-489E-A1D2-0F79EBB564D5}" dt="2024-04-11T03:04:42.189" v="71" actId="255"/>
          <ac:spMkLst>
            <pc:docMk/>
            <pc:sldMk cId="0" sldId="263"/>
            <ac:spMk id="8" creationId="{00000000-0000-0000-0000-000000000000}"/>
          </ac:spMkLst>
        </pc:spChg>
        <pc:spChg chg="mod">
          <ac:chgData name="Bevin Gove" userId="871110ffa0fd4b82" providerId="LiveId" clId="{0152513F-270F-489E-A1D2-0F79EBB564D5}" dt="2024-04-11T03:02:50.737" v="60" actId="255"/>
          <ac:spMkLst>
            <pc:docMk/>
            <pc:sldMk cId="0" sldId="263"/>
            <ac:spMk id="10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4:27.245" v="70" actId="255"/>
        <pc:sldMkLst>
          <pc:docMk/>
          <pc:sldMk cId="0" sldId="264"/>
        </pc:sldMkLst>
        <pc:spChg chg="mod">
          <ac:chgData name="Bevin Gove" userId="871110ffa0fd4b82" providerId="LiveId" clId="{0152513F-270F-489E-A1D2-0F79EBB564D5}" dt="2024-04-11T03:03:49.467" v="66" actId="255"/>
          <ac:spMkLst>
            <pc:docMk/>
            <pc:sldMk cId="0" sldId="264"/>
            <ac:spMk id="7" creationId="{00000000-0000-0000-0000-000000000000}"/>
          </ac:spMkLst>
        </pc:spChg>
        <pc:spChg chg="mod">
          <ac:chgData name="Bevin Gove" userId="871110ffa0fd4b82" providerId="LiveId" clId="{0152513F-270F-489E-A1D2-0F79EBB564D5}" dt="2024-04-11T03:03:59.591" v="67" actId="255"/>
          <ac:spMkLst>
            <pc:docMk/>
            <pc:sldMk cId="0" sldId="264"/>
            <ac:spMk id="9" creationId="{00000000-0000-0000-0000-000000000000}"/>
          </ac:spMkLst>
        </pc:spChg>
        <pc:spChg chg="mod">
          <ac:chgData name="Bevin Gove" userId="871110ffa0fd4b82" providerId="LiveId" clId="{0152513F-270F-489E-A1D2-0F79EBB564D5}" dt="2024-04-11T03:04:06.781" v="68" actId="255"/>
          <ac:spMkLst>
            <pc:docMk/>
            <pc:sldMk cId="0" sldId="264"/>
            <ac:spMk id="10" creationId="{00000000-0000-0000-0000-000000000000}"/>
          </ac:spMkLst>
        </pc:spChg>
        <pc:spChg chg="mod">
          <ac:chgData name="Bevin Gove" userId="871110ffa0fd4b82" providerId="LiveId" clId="{0152513F-270F-489E-A1D2-0F79EBB564D5}" dt="2024-04-11T03:04:19.479" v="69" actId="255"/>
          <ac:spMkLst>
            <pc:docMk/>
            <pc:sldMk cId="0" sldId="264"/>
            <ac:spMk id="12" creationId="{00000000-0000-0000-0000-000000000000}"/>
          </ac:spMkLst>
        </pc:spChg>
        <pc:spChg chg="mod">
          <ac:chgData name="Bevin Gove" userId="871110ffa0fd4b82" providerId="LiveId" clId="{0152513F-270F-489E-A1D2-0F79EBB564D5}" dt="2024-04-11T03:04:27.245" v="70" actId="255"/>
          <ac:spMkLst>
            <pc:docMk/>
            <pc:sldMk cId="0" sldId="264"/>
            <ac:spMk id="13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5:08.966" v="72" actId="1076"/>
        <pc:sldMkLst>
          <pc:docMk/>
          <pc:sldMk cId="0" sldId="265"/>
        </pc:sldMkLst>
        <pc:spChg chg="mod">
          <ac:chgData name="Bevin Gove" userId="871110ffa0fd4b82" providerId="LiveId" clId="{0152513F-270F-489E-A1D2-0F79EBB564D5}" dt="2024-04-11T03:05:08.966" v="72" actId="1076"/>
          <ac:spMkLst>
            <pc:docMk/>
            <pc:sldMk cId="0" sldId="265"/>
            <ac:spMk id="2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5:34.577" v="74" actId="255"/>
        <pc:sldMkLst>
          <pc:docMk/>
          <pc:sldMk cId="0" sldId="266"/>
        </pc:sldMkLst>
        <pc:spChg chg="mod">
          <ac:chgData name="Bevin Gove" userId="871110ffa0fd4b82" providerId="LiveId" clId="{0152513F-270F-489E-A1D2-0F79EBB564D5}" dt="2024-04-11T03:05:34.577" v="74" actId="255"/>
          <ac:spMkLst>
            <pc:docMk/>
            <pc:sldMk cId="0" sldId="266"/>
            <ac:spMk id="64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6:09.392" v="80" actId="1076"/>
        <pc:sldMkLst>
          <pc:docMk/>
          <pc:sldMk cId="0" sldId="267"/>
        </pc:sldMkLst>
        <pc:spChg chg="mod">
          <ac:chgData name="Bevin Gove" userId="871110ffa0fd4b82" providerId="LiveId" clId="{0152513F-270F-489E-A1D2-0F79EBB564D5}" dt="2024-04-11T03:06:09.392" v="80" actId="1076"/>
          <ac:spMkLst>
            <pc:docMk/>
            <pc:sldMk cId="0" sldId="267"/>
            <ac:spMk id="6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6:58.477" v="86" actId="14100"/>
        <pc:sldMkLst>
          <pc:docMk/>
          <pc:sldMk cId="0" sldId="268"/>
        </pc:sldMkLst>
        <pc:spChg chg="mod">
          <ac:chgData name="Bevin Gove" userId="871110ffa0fd4b82" providerId="LiveId" clId="{0152513F-270F-489E-A1D2-0F79EBB564D5}" dt="2024-04-11T03:06:58.477" v="86" actId="14100"/>
          <ac:spMkLst>
            <pc:docMk/>
            <pc:sldMk cId="0" sldId="268"/>
            <ac:spMk id="8" creationId="{00000000-0000-0000-0000-000000000000}"/>
          </ac:spMkLst>
        </pc:spChg>
      </pc:sldChg>
      <pc:sldChg chg="modSp mod">
        <pc:chgData name="Bevin Gove" userId="871110ffa0fd4b82" providerId="LiveId" clId="{0152513F-270F-489E-A1D2-0F79EBB564D5}" dt="2024-04-11T03:06:47.897" v="84" actId="14100"/>
        <pc:sldMkLst>
          <pc:docMk/>
          <pc:sldMk cId="0" sldId="269"/>
        </pc:sldMkLst>
        <pc:spChg chg="mod">
          <ac:chgData name="Bevin Gove" userId="871110ffa0fd4b82" providerId="LiveId" clId="{0152513F-270F-489E-A1D2-0F79EBB564D5}" dt="2024-04-11T03:06:47.897" v="84" actId="14100"/>
          <ac:spMkLst>
            <pc:docMk/>
            <pc:sldMk cId="0" sldId="269"/>
            <ac:spMk id="5" creationId="{00000000-0000-0000-0000-000000000000}"/>
          </ac:spMkLst>
        </pc:spChg>
      </pc:sldChg>
      <pc:sldChg chg="del">
        <pc:chgData name="Bevin Gove" userId="871110ffa0fd4b82" providerId="LiveId" clId="{0152513F-270F-489E-A1D2-0F79EBB564D5}" dt="2024-04-11T03:07:28.439" v="87" actId="2696"/>
        <pc:sldMkLst>
          <pc:docMk/>
          <pc:sldMk cId="0" sldId="270"/>
        </pc:sldMkLst>
      </pc:sldChg>
      <pc:sldChg chg="modNotesTx">
        <pc:chgData name="Bevin Gove" userId="871110ffa0fd4b82" providerId="LiveId" clId="{0152513F-270F-489E-A1D2-0F79EBB564D5}" dt="2024-04-11T03:07:45.269" v="89" actId="20577"/>
        <pc:sldMkLst>
          <pc:docMk/>
          <pc:sldMk cId="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Software that automates steps in recruitment process</a:t>
            </a:r>
          </a:p>
          <a:p>
            <a:endParaRPr lang="en-US"/>
          </a:p>
          <a:p>
            <a:r>
              <a:rPr lang="en-US"/>
              <a:t>Knockout questions are straightforward, short answers, check boxes</a:t>
            </a:r>
          </a:p>
          <a:p>
            <a:endParaRPr lang="en-US"/>
          </a:p>
          <a:p>
            <a:r>
              <a:rPr lang="en-US"/>
              <a:t>Scan/Rank Candidates</a:t>
            </a:r>
          </a:p>
          <a:p>
            <a:r>
              <a:rPr lang="en-US"/>
              <a:t>Analyzes data in CV &amp; cover letter</a:t>
            </a:r>
          </a:p>
          <a:p>
            <a:r>
              <a:rPr lang="en-US"/>
              <a:t>Select standout candidates</a:t>
            </a:r>
          </a:p>
          <a:p>
            <a:endParaRPr lang="en-US"/>
          </a:p>
          <a:p>
            <a:r>
              <a:rPr lang="en-US"/>
              <a:t>Tracking helps identify where candidates are in hiring process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r>
              <a:rPr lang="en-US"/>
              <a:t>It's not age discrimination - it's experience discrimination</a:t>
            </a:r>
          </a:p>
          <a:p>
            <a:endParaRPr lang="en-US"/>
          </a:p>
          <a:p>
            <a:r>
              <a:rPr lang="en-US"/>
              <a:t>Selling yourself hard - you're the jack of all trades</a:t>
            </a:r>
          </a:p>
          <a:p>
            <a:endParaRPr lang="en-US"/>
          </a:p>
          <a:p>
            <a:r>
              <a:rPr lang="en-US"/>
              <a:t>BMW for the price of a Honda</a:t>
            </a:r>
          </a:p>
          <a:p>
            <a:endParaRPr lang="en-US"/>
          </a:p>
          <a:p>
            <a:r>
              <a:rPr lang="en-US"/>
              <a:t>Job search and interview game has to be so on point</a:t>
            </a:r>
          </a:p>
          <a:p>
            <a:endParaRPr lang="en-US"/>
          </a:p>
          <a:p>
            <a:r>
              <a:rPr lang="en-US"/>
              <a:t>Job search is a pyramid</a:t>
            </a:r>
          </a:p>
          <a:p>
            <a:endParaRPr lang="en-US"/>
          </a:p>
          <a:p>
            <a:r>
              <a:rPr lang="en-US"/>
              <a:t>Temporary productive discomfort</a:t>
            </a:r>
          </a:p>
          <a:p>
            <a:endParaRPr lang="en-US"/>
          </a:p>
          <a:p>
            <a:r>
              <a:rPr lang="en-US"/>
              <a:t>Learn new skills for the place where you are in your journey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While these can be useful to verify candidate skills and fit, they can also add complexity and length to the process. </a:t>
            </a:r>
          </a:p>
          <a:p>
            <a:endParaRPr lang="en-US"/>
          </a:p>
          <a:p>
            <a:r>
              <a:rPr lang="en-US"/>
              <a:t>Candidates may feel like they are doing unpaid work, and lose interest or motivation.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It's nearly impossible to determine which job posts are fake versus real.</a:t>
            </a:r>
          </a:p>
          <a:p>
            <a:endParaRPr lang="en-US"/>
          </a:p>
          <a:p>
            <a:r>
              <a:rPr lang="en-US"/>
              <a:t>Be wary of jobs that have been reposted, especially multiple times.</a:t>
            </a:r>
          </a:p>
          <a:p>
            <a:endParaRPr lang="en-US"/>
          </a:p>
          <a:p>
            <a:r>
              <a:rPr lang="en-US"/>
              <a:t>Check company website to see if job posted in Career section.</a:t>
            </a:r>
          </a:p>
          <a:p>
            <a:endParaRPr lang="en-US"/>
          </a:p>
          <a:p>
            <a:r>
              <a:rPr lang="en-US"/>
              <a:t>Try to develop a connection in the company to ask if the job post is real.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Traditional job search methods don't work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resume can get you the interview but not the job.</a:t>
            </a:r>
          </a:p>
          <a:p>
            <a:endParaRPr lang="en-US"/>
          </a:p>
          <a:p>
            <a:r>
              <a:rPr lang="en-US"/>
              <a:t>It's your ticket to entry and is the first impression you have to make on employers.</a:t>
            </a:r>
          </a:p>
          <a:p>
            <a:endParaRPr lang="en-US"/>
          </a:p>
          <a:p>
            <a:r>
              <a:rPr lang="en-US"/>
              <a:t>No fancy graphics, pictures, charts or graphs</a:t>
            </a:r>
          </a:p>
          <a:p>
            <a:endParaRPr lang="en-US"/>
          </a:p>
          <a:p>
            <a:r>
              <a:rPr lang="en-US"/>
              <a:t>Enough white space &amp; margins to break up the text</a:t>
            </a:r>
          </a:p>
          <a:p>
            <a:endParaRPr lang="en-US"/>
          </a:p>
          <a:p>
            <a:r>
              <a:rPr lang="en-US"/>
              <a:t>2 - 3 word statement as headline</a:t>
            </a:r>
          </a:p>
          <a:p>
            <a:endParaRPr lang="en-US"/>
          </a:p>
          <a:p>
            <a:r>
              <a:rPr lang="en-US"/>
              <a:t>Hard skills &amp; quantifiable results</a:t>
            </a:r>
          </a:p>
          <a:p>
            <a:endParaRPr lang="en-US"/>
          </a:p>
          <a:p>
            <a:r>
              <a:rPr lang="en-US"/>
              <a:t>Key word relevance</a:t>
            </a:r>
          </a:p>
          <a:p>
            <a:endParaRPr lang="en-US"/>
          </a:p>
          <a:p>
            <a:r>
              <a:rPr lang="en-US"/>
              <a:t>No subjective language</a:t>
            </a:r>
          </a:p>
          <a:p>
            <a:endParaRPr lang="en-US"/>
          </a:p>
          <a:p>
            <a:r>
              <a:rPr lang="en-US"/>
              <a:t>3 - 5 bullet points per role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77</a:t>
            </a:r>
            <a:r>
              <a:rPr lang="en-US" dirty="0"/>
              <a:t>% Recruiters Rely on LinkedIn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Grab them from the beginning.</a:t>
            </a:r>
          </a:p>
          <a:p>
            <a:r>
              <a:rPr lang="en-US"/>
              <a:t>Make it relevant to THEM.</a:t>
            </a:r>
          </a:p>
          <a:p>
            <a:r>
              <a:rPr lang="en-US"/>
              <a:t>Inspire with a personalized message.</a:t>
            </a:r>
          </a:p>
          <a:p>
            <a:r>
              <a:rPr lang="en-US"/>
              <a:t>Share a story that ties you to the job.</a:t>
            </a:r>
          </a:p>
          <a:p>
            <a:r>
              <a:rPr lang="en-US"/>
              <a:t>Tell them why you want the job.</a:t>
            </a:r>
          </a:p>
          <a:p>
            <a:r>
              <a:rPr lang="en-US"/>
              <a:t>Demonstrate why you’re a good fit.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Become intentional with job search</a:t>
            </a:r>
          </a:p>
          <a:p>
            <a:endParaRPr lang="en-US"/>
          </a:p>
          <a:p>
            <a:r>
              <a:rPr lang="en-US"/>
              <a:t>Get an "in" once you start meeting with people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is where you stand out from the competition</a:t>
            </a:r>
          </a:p>
          <a:p>
            <a:endParaRPr lang="en-US"/>
          </a:p>
          <a:p>
            <a:r>
              <a:rPr lang="en-US"/>
              <a:t>This is the place where people blow it the most </a:t>
            </a:r>
          </a:p>
          <a:p>
            <a:endParaRPr lang="en-US"/>
          </a:p>
          <a:p>
            <a:r>
              <a:rPr lang="en-US"/>
              <a:t>Personality, Aptitude and Experience</a:t>
            </a:r>
          </a:p>
          <a:p>
            <a:endParaRPr lang="en-US"/>
          </a:p>
          <a:p>
            <a:r>
              <a:rPr lang="en-US"/>
              <a:t>If you don’t understand how to answer behavioral questions, you’ll end up giving too little or too much information</a:t>
            </a:r>
          </a:p>
          <a:p>
            <a:endParaRPr lang="en-US"/>
          </a:p>
          <a:p>
            <a:r>
              <a:rPr lang="en-US"/>
              <a:t>Show them how you can save or make them enough money to justify hiring you</a:t>
            </a:r>
          </a:p>
          <a:p>
            <a:endParaRPr lang="en-US"/>
          </a:p>
          <a:p>
            <a:r>
              <a:rPr lang="en-US"/>
              <a:t>Succinct answers that tell stories about how you can help solve their problems.</a:t>
            </a:r>
          </a:p>
          <a:p>
            <a:endParaRPr lang="en-US"/>
          </a:p>
          <a:p>
            <a:r>
              <a:rPr lang="en-US"/>
              <a:t>Evidenced-Based Hiring is the new normal today</a:t>
            </a:r>
          </a:p>
          <a:p>
            <a:endParaRPr lang="en-US"/>
          </a:p>
          <a:p>
            <a:r>
              <a:rPr lang="en-US"/>
              <a:t>To combat misrepresentation, companies using asynchronous video interviews, asking applicants to pre-record responses for authenticity.</a:t>
            </a:r>
          </a:p>
          <a:p>
            <a:endParaRPr lang="en-US"/>
          </a:p>
          <a:p>
            <a:r>
              <a:rPr lang="en-US"/>
              <a:t>You’re going to get asked questions like:</a:t>
            </a:r>
          </a:p>
          <a:p>
            <a:r>
              <a:rPr lang="en-US"/>
              <a:t>Tell me about a time you did this</a:t>
            </a:r>
          </a:p>
          <a:p>
            <a:r>
              <a:rPr lang="en-US"/>
              <a:t>Show me when you’ve been able to do that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1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782" y="5600700"/>
            <a:ext cx="16610436" cy="0"/>
          </a:xfrm>
          <a:prstGeom prst="line">
            <a:avLst/>
          </a:prstGeom>
          <a:ln w="19050" cap="rnd">
            <a:solidFill>
              <a:srgbClr val="4F9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30600" y="8420101"/>
            <a:ext cx="1447585" cy="1295400"/>
          </a:xfrm>
          <a:custGeom>
            <a:avLst/>
            <a:gdLst/>
            <a:ahLst/>
            <a:cxnLst/>
            <a:rect l="l" t="t" r="r" b="b"/>
            <a:pathLst>
              <a:path w="1606305" h="1374829">
                <a:moveTo>
                  <a:pt x="0" y="0"/>
                </a:moveTo>
                <a:lnTo>
                  <a:pt x="1606306" y="0"/>
                </a:lnTo>
                <a:lnTo>
                  <a:pt x="1606306" y="1374829"/>
                </a:lnTo>
                <a:lnTo>
                  <a:pt x="0" y="1374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65899" y="2095765"/>
            <a:ext cx="14956202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4F97A1"/>
                </a:solidFill>
                <a:latin typeface="Open Sans Bold"/>
              </a:rPr>
              <a:t>IT’S TIME TO GET OFF THE JOB SEARCH STRUGGLE BUS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274342"/>
            <a:ext cx="18288000" cy="89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  <a:spcBef>
                <a:spcPct val="0"/>
              </a:spcBef>
            </a:pPr>
            <a:r>
              <a:rPr lang="en-US" sz="4999" dirty="0">
                <a:solidFill>
                  <a:srgbClr val="E36B56"/>
                </a:solidFill>
                <a:latin typeface="Open Sauce Bold"/>
              </a:rPr>
              <a:t>Navigating the 2024 Job Market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9441265"/>
            <a:ext cx="1828800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ED6E58"/>
                </a:solidFill>
                <a:latin typeface="Open Sauce Bold"/>
              </a:rPr>
              <a:t>www.letsbuildyouco.com | </a:t>
            </a:r>
            <a:r>
              <a:rPr lang="en-US" sz="3000">
                <a:solidFill>
                  <a:srgbClr val="4F97A1"/>
                </a:solidFill>
                <a:latin typeface="Open Sauce Bold"/>
              </a:rPr>
              <a:t>bevin@letsbuildyouco.com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9615" y="2933700"/>
            <a:ext cx="14448769" cy="5841926"/>
          </a:xfrm>
          <a:custGeom>
            <a:avLst/>
            <a:gdLst/>
            <a:ahLst/>
            <a:cxnLst/>
            <a:rect l="l" t="t" r="r" b="b"/>
            <a:pathLst>
              <a:path w="14448769" h="5841926">
                <a:moveTo>
                  <a:pt x="0" y="0"/>
                </a:moveTo>
                <a:lnTo>
                  <a:pt x="14448769" y="0"/>
                </a:lnTo>
                <a:lnTo>
                  <a:pt x="14448769" y="5841926"/>
                </a:lnTo>
                <a:lnTo>
                  <a:pt x="0" y="5841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315" b="-188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430531"/>
            <a:ext cx="18288000" cy="112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</a:pPr>
            <a:r>
              <a:rPr lang="en-US" sz="7000" dirty="0">
                <a:solidFill>
                  <a:srgbClr val="E36B56"/>
                </a:solidFill>
                <a:latin typeface="Open Sans Bold"/>
              </a:rPr>
              <a:t>NEGATIVE MINDSET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84413" y="3498890"/>
            <a:ext cx="7037736" cy="3626547"/>
          </a:xfrm>
          <a:custGeom>
            <a:avLst/>
            <a:gdLst/>
            <a:ahLst/>
            <a:cxnLst/>
            <a:rect l="l" t="t" r="r" b="b"/>
            <a:pathLst>
              <a:path w="7037736" h="3626547">
                <a:moveTo>
                  <a:pt x="0" y="0"/>
                </a:moveTo>
                <a:lnTo>
                  <a:pt x="7037736" y="0"/>
                </a:lnTo>
                <a:lnTo>
                  <a:pt x="7037736" y="3626547"/>
                </a:lnTo>
                <a:lnTo>
                  <a:pt x="0" y="3626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295" t="-75449" r="-69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599823" y="2982317"/>
            <a:ext cx="7659477" cy="2632915"/>
            <a:chOff x="0" y="0"/>
            <a:chExt cx="2017311" cy="6934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17311" cy="693443"/>
            </a:xfrm>
            <a:custGeom>
              <a:avLst/>
              <a:gdLst/>
              <a:ahLst/>
              <a:cxnLst/>
              <a:rect l="l" t="t" r="r" b="b"/>
              <a:pathLst>
                <a:path w="2017311" h="693443">
                  <a:moveTo>
                    <a:pt x="28301" y="0"/>
                  </a:moveTo>
                  <a:lnTo>
                    <a:pt x="1989009" y="0"/>
                  </a:lnTo>
                  <a:cubicBezTo>
                    <a:pt x="1996515" y="0"/>
                    <a:pt x="2003714" y="2982"/>
                    <a:pt x="2009022" y="8289"/>
                  </a:cubicBezTo>
                  <a:cubicBezTo>
                    <a:pt x="2014329" y="13597"/>
                    <a:pt x="2017311" y="20795"/>
                    <a:pt x="2017311" y="28301"/>
                  </a:cubicBezTo>
                  <a:lnTo>
                    <a:pt x="2017311" y="665141"/>
                  </a:lnTo>
                  <a:cubicBezTo>
                    <a:pt x="2017311" y="672647"/>
                    <a:pt x="2014329" y="679846"/>
                    <a:pt x="2009022" y="685153"/>
                  </a:cubicBezTo>
                  <a:cubicBezTo>
                    <a:pt x="2003714" y="690461"/>
                    <a:pt x="1996515" y="693443"/>
                    <a:pt x="1989009" y="693443"/>
                  </a:cubicBezTo>
                  <a:lnTo>
                    <a:pt x="28301" y="693443"/>
                  </a:lnTo>
                  <a:cubicBezTo>
                    <a:pt x="20795" y="693443"/>
                    <a:pt x="13597" y="690461"/>
                    <a:pt x="8289" y="685153"/>
                  </a:cubicBezTo>
                  <a:cubicBezTo>
                    <a:pt x="2982" y="679846"/>
                    <a:pt x="0" y="672647"/>
                    <a:pt x="0" y="665141"/>
                  </a:cubicBezTo>
                  <a:lnTo>
                    <a:pt x="0" y="28301"/>
                  </a:lnTo>
                  <a:cubicBezTo>
                    <a:pt x="0" y="20795"/>
                    <a:pt x="2982" y="13597"/>
                    <a:pt x="8289" y="8289"/>
                  </a:cubicBezTo>
                  <a:cubicBezTo>
                    <a:pt x="13597" y="2982"/>
                    <a:pt x="20795" y="0"/>
                    <a:pt x="28301" y="0"/>
                  </a:cubicBez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017311" cy="74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9381660" y="2307629"/>
            <a:ext cx="1205508" cy="2898028"/>
            <a:chOff x="0" y="0"/>
            <a:chExt cx="635000" cy="15265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" cy="1526533"/>
            </a:xfrm>
            <a:custGeom>
              <a:avLst/>
              <a:gdLst/>
              <a:ahLst/>
              <a:cxnLst/>
              <a:rect l="l" t="t" r="r" b="b"/>
              <a:pathLst>
                <a:path w="635000" h="1526533">
                  <a:moveTo>
                    <a:pt x="635000" y="0"/>
                  </a:moveTo>
                  <a:lnTo>
                    <a:pt x="635000" y="1412233"/>
                  </a:lnTo>
                  <a:lnTo>
                    <a:pt x="317500" y="1526533"/>
                  </a:lnTo>
                  <a:lnTo>
                    <a:pt x="0" y="1412233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35000" cy="145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381660" y="4579977"/>
            <a:ext cx="1205508" cy="1205508"/>
            <a:chOff x="0" y="0"/>
            <a:chExt cx="495300" cy="4953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3F3F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99823" y="7060248"/>
            <a:ext cx="7659477" cy="2632915"/>
            <a:chOff x="0" y="0"/>
            <a:chExt cx="2017311" cy="6934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17311" cy="693443"/>
            </a:xfrm>
            <a:custGeom>
              <a:avLst/>
              <a:gdLst/>
              <a:ahLst/>
              <a:cxnLst/>
              <a:rect l="l" t="t" r="r" b="b"/>
              <a:pathLst>
                <a:path w="2017311" h="693443">
                  <a:moveTo>
                    <a:pt x="28301" y="0"/>
                  </a:moveTo>
                  <a:lnTo>
                    <a:pt x="1989009" y="0"/>
                  </a:lnTo>
                  <a:cubicBezTo>
                    <a:pt x="1996515" y="0"/>
                    <a:pt x="2003714" y="2982"/>
                    <a:pt x="2009022" y="8289"/>
                  </a:cubicBezTo>
                  <a:cubicBezTo>
                    <a:pt x="2014329" y="13597"/>
                    <a:pt x="2017311" y="20795"/>
                    <a:pt x="2017311" y="28301"/>
                  </a:cubicBezTo>
                  <a:lnTo>
                    <a:pt x="2017311" y="665141"/>
                  </a:lnTo>
                  <a:cubicBezTo>
                    <a:pt x="2017311" y="672647"/>
                    <a:pt x="2014329" y="679846"/>
                    <a:pt x="2009022" y="685153"/>
                  </a:cubicBezTo>
                  <a:cubicBezTo>
                    <a:pt x="2003714" y="690461"/>
                    <a:pt x="1996515" y="693443"/>
                    <a:pt x="1989009" y="693443"/>
                  </a:cubicBezTo>
                  <a:lnTo>
                    <a:pt x="28301" y="693443"/>
                  </a:lnTo>
                  <a:cubicBezTo>
                    <a:pt x="20795" y="693443"/>
                    <a:pt x="13597" y="690461"/>
                    <a:pt x="8289" y="685153"/>
                  </a:cubicBezTo>
                  <a:cubicBezTo>
                    <a:pt x="2982" y="679846"/>
                    <a:pt x="0" y="672647"/>
                    <a:pt x="0" y="665141"/>
                  </a:cubicBezTo>
                  <a:lnTo>
                    <a:pt x="0" y="28301"/>
                  </a:lnTo>
                  <a:cubicBezTo>
                    <a:pt x="0" y="20795"/>
                    <a:pt x="2982" y="13597"/>
                    <a:pt x="8289" y="8289"/>
                  </a:cubicBezTo>
                  <a:cubicBezTo>
                    <a:pt x="13597" y="2982"/>
                    <a:pt x="20795" y="0"/>
                    <a:pt x="283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017311" cy="74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9381660" y="6385560"/>
            <a:ext cx="1205508" cy="2898028"/>
            <a:chOff x="0" y="0"/>
            <a:chExt cx="635000" cy="15265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" cy="1526533"/>
            </a:xfrm>
            <a:custGeom>
              <a:avLst/>
              <a:gdLst/>
              <a:ahLst/>
              <a:cxnLst/>
              <a:rect l="l" t="t" r="r" b="b"/>
              <a:pathLst>
                <a:path w="635000" h="1526533">
                  <a:moveTo>
                    <a:pt x="635000" y="0"/>
                  </a:moveTo>
                  <a:lnTo>
                    <a:pt x="635000" y="1412233"/>
                  </a:lnTo>
                  <a:lnTo>
                    <a:pt x="317500" y="1526533"/>
                  </a:lnTo>
                  <a:lnTo>
                    <a:pt x="0" y="1412233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635000" cy="145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381660" y="8657908"/>
            <a:ext cx="1205508" cy="1205508"/>
            <a:chOff x="0" y="0"/>
            <a:chExt cx="495300" cy="4953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3F3F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2982317"/>
            <a:ext cx="7659477" cy="2632915"/>
            <a:chOff x="0" y="0"/>
            <a:chExt cx="2017311" cy="69344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17311" cy="693443"/>
            </a:xfrm>
            <a:custGeom>
              <a:avLst/>
              <a:gdLst/>
              <a:ahLst/>
              <a:cxnLst/>
              <a:rect l="l" t="t" r="r" b="b"/>
              <a:pathLst>
                <a:path w="2017311" h="693443">
                  <a:moveTo>
                    <a:pt x="28301" y="0"/>
                  </a:moveTo>
                  <a:lnTo>
                    <a:pt x="1989009" y="0"/>
                  </a:lnTo>
                  <a:cubicBezTo>
                    <a:pt x="1996515" y="0"/>
                    <a:pt x="2003714" y="2982"/>
                    <a:pt x="2009022" y="8289"/>
                  </a:cubicBezTo>
                  <a:cubicBezTo>
                    <a:pt x="2014329" y="13597"/>
                    <a:pt x="2017311" y="20795"/>
                    <a:pt x="2017311" y="28301"/>
                  </a:cubicBezTo>
                  <a:lnTo>
                    <a:pt x="2017311" y="665141"/>
                  </a:lnTo>
                  <a:cubicBezTo>
                    <a:pt x="2017311" y="672647"/>
                    <a:pt x="2014329" y="679846"/>
                    <a:pt x="2009022" y="685153"/>
                  </a:cubicBezTo>
                  <a:cubicBezTo>
                    <a:pt x="2003714" y="690461"/>
                    <a:pt x="1996515" y="693443"/>
                    <a:pt x="1989009" y="693443"/>
                  </a:cubicBezTo>
                  <a:lnTo>
                    <a:pt x="28301" y="693443"/>
                  </a:lnTo>
                  <a:cubicBezTo>
                    <a:pt x="20795" y="693443"/>
                    <a:pt x="13597" y="690461"/>
                    <a:pt x="8289" y="685153"/>
                  </a:cubicBezTo>
                  <a:cubicBezTo>
                    <a:pt x="2982" y="679846"/>
                    <a:pt x="0" y="672647"/>
                    <a:pt x="0" y="665141"/>
                  </a:cubicBezTo>
                  <a:lnTo>
                    <a:pt x="0" y="28301"/>
                  </a:lnTo>
                  <a:cubicBezTo>
                    <a:pt x="0" y="20795"/>
                    <a:pt x="2982" y="13597"/>
                    <a:pt x="8289" y="8289"/>
                  </a:cubicBezTo>
                  <a:cubicBezTo>
                    <a:pt x="13597" y="2982"/>
                    <a:pt x="20795" y="0"/>
                    <a:pt x="283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2017311" cy="74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7709118" y="2307629"/>
            <a:ext cx="1205508" cy="2898028"/>
            <a:chOff x="0" y="0"/>
            <a:chExt cx="635000" cy="15265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" cy="1526533"/>
            </a:xfrm>
            <a:custGeom>
              <a:avLst/>
              <a:gdLst/>
              <a:ahLst/>
              <a:cxnLst/>
              <a:rect l="l" t="t" r="r" b="b"/>
              <a:pathLst>
                <a:path w="635000" h="1526533">
                  <a:moveTo>
                    <a:pt x="635000" y="0"/>
                  </a:moveTo>
                  <a:lnTo>
                    <a:pt x="635000" y="1412233"/>
                  </a:lnTo>
                  <a:lnTo>
                    <a:pt x="317500" y="1526533"/>
                  </a:lnTo>
                  <a:lnTo>
                    <a:pt x="0" y="1412233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635000" cy="145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7709118" y="4579977"/>
            <a:ext cx="1205508" cy="1205508"/>
            <a:chOff x="0" y="0"/>
            <a:chExt cx="495300" cy="4953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3F3F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8700" y="7060248"/>
            <a:ext cx="7659477" cy="2632915"/>
            <a:chOff x="0" y="0"/>
            <a:chExt cx="2017311" cy="69344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017311" cy="693443"/>
            </a:xfrm>
            <a:custGeom>
              <a:avLst/>
              <a:gdLst/>
              <a:ahLst/>
              <a:cxnLst/>
              <a:rect l="l" t="t" r="r" b="b"/>
              <a:pathLst>
                <a:path w="2017311" h="693443">
                  <a:moveTo>
                    <a:pt x="28301" y="0"/>
                  </a:moveTo>
                  <a:lnTo>
                    <a:pt x="1989009" y="0"/>
                  </a:lnTo>
                  <a:cubicBezTo>
                    <a:pt x="1996515" y="0"/>
                    <a:pt x="2003714" y="2982"/>
                    <a:pt x="2009022" y="8289"/>
                  </a:cubicBezTo>
                  <a:cubicBezTo>
                    <a:pt x="2014329" y="13597"/>
                    <a:pt x="2017311" y="20795"/>
                    <a:pt x="2017311" y="28301"/>
                  </a:cubicBezTo>
                  <a:lnTo>
                    <a:pt x="2017311" y="665141"/>
                  </a:lnTo>
                  <a:cubicBezTo>
                    <a:pt x="2017311" y="672647"/>
                    <a:pt x="2014329" y="679846"/>
                    <a:pt x="2009022" y="685153"/>
                  </a:cubicBezTo>
                  <a:cubicBezTo>
                    <a:pt x="2003714" y="690461"/>
                    <a:pt x="1996515" y="693443"/>
                    <a:pt x="1989009" y="693443"/>
                  </a:cubicBezTo>
                  <a:lnTo>
                    <a:pt x="28301" y="693443"/>
                  </a:lnTo>
                  <a:cubicBezTo>
                    <a:pt x="20795" y="693443"/>
                    <a:pt x="13597" y="690461"/>
                    <a:pt x="8289" y="685153"/>
                  </a:cubicBezTo>
                  <a:cubicBezTo>
                    <a:pt x="2982" y="679846"/>
                    <a:pt x="0" y="672647"/>
                    <a:pt x="0" y="665141"/>
                  </a:cubicBezTo>
                  <a:lnTo>
                    <a:pt x="0" y="28301"/>
                  </a:lnTo>
                  <a:cubicBezTo>
                    <a:pt x="0" y="20795"/>
                    <a:pt x="2982" y="13597"/>
                    <a:pt x="8289" y="8289"/>
                  </a:cubicBezTo>
                  <a:cubicBezTo>
                    <a:pt x="13597" y="2982"/>
                    <a:pt x="20795" y="0"/>
                    <a:pt x="283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2017311" cy="741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0800000">
            <a:off x="7709118" y="6385560"/>
            <a:ext cx="1205508" cy="2898028"/>
            <a:chOff x="0" y="0"/>
            <a:chExt cx="635000" cy="152653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" cy="1526533"/>
            </a:xfrm>
            <a:custGeom>
              <a:avLst/>
              <a:gdLst/>
              <a:ahLst/>
              <a:cxnLst/>
              <a:rect l="l" t="t" r="r" b="b"/>
              <a:pathLst>
                <a:path w="635000" h="1526533">
                  <a:moveTo>
                    <a:pt x="635000" y="0"/>
                  </a:moveTo>
                  <a:lnTo>
                    <a:pt x="635000" y="1412233"/>
                  </a:lnTo>
                  <a:lnTo>
                    <a:pt x="317500" y="1526533"/>
                  </a:lnTo>
                  <a:lnTo>
                    <a:pt x="0" y="1412233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635000" cy="1459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7709118" y="8657908"/>
            <a:ext cx="1205508" cy="1205508"/>
            <a:chOff x="0" y="0"/>
            <a:chExt cx="495300" cy="4953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3F3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AutoShape 39"/>
          <p:cNvSpPr/>
          <p:nvPr/>
        </p:nvSpPr>
        <p:spPr>
          <a:xfrm>
            <a:off x="1028700" y="6061710"/>
            <a:ext cx="16230600" cy="0"/>
          </a:xfrm>
          <a:prstGeom prst="line">
            <a:avLst/>
          </a:prstGeom>
          <a:ln w="47625" cap="flat">
            <a:solidFill>
              <a:srgbClr val="1E4165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0" name="AutoShape 40"/>
          <p:cNvSpPr/>
          <p:nvPr/>
        </p:nvSpPr>
        <p:spPr>
          <a:xfrm rot="-5400000">
            <a:off x="5366107" y="6061710"/>
            <a:ext cx="7555786" cy="0"/>
          </a:xfrm>
          <a:prstGeom prst="line">
            <a:avLst/>
          </a:prstGeom>
          <a:ln w="47625" cap="flat">
            <a:solidFill>
              <a:srgbClr val="1E4165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41" name="Group 41"/>
          <p:cNvGrpSpPr/>
          <p:nvPr/>
        </p:nvGrpSpPr>
        <p:grpSpPr>
          <a:xfrm rot="-2700000">
            <a:off x="8856861" y="5798384"/>
            <a:ext cx="574278" cy="574278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1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8013151" y="4884011"/>
            <a:ext cx="597441" cy="597441"/>
          </a:xfrm>
          <a:custGeom>
            <a:avLst/>
            <a:gdLst/>
            <a:ahLst/>
            <a:cxnLst/>
            <a:rect l="l" t="t" r="r" b="b"/>
            <a:pathLst>
              <a:path w="597441" h="597441">
                <a:moveTo>
                  <a:pt x="0" y="0"/>
                </a:moveTo>
                <a:lnTo>
                  <a:pt x="597441" y="0"/>
                </a:lnTo>
                <a:lnTo>
                  <a:pt x="597441" y="597441"/>
                </a:lnTo>
                <a:lnTo>
                  <a:pt x="0" y="5974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9765657" y="4842254"/>
            <a:ext cx="437513" cy="680954"/>
          </a:xfrm>
          <a:custGeom>
            <a:avLst/>
            <a:gdLst/>
            <a:ahLst/>
            <a:cxnLst/>
            <a:rect l="l" t="t" r="r" b="b"/>
            <a:pathLst>
              <a:path w="437513" h="680954">
                <a:moveTo>
                  <a:pt x="0" y="0"/>
                </a:moveTo>
                <a:lnTo>
                  <a:pt x="437513" y="0"/>
                </a:lnTo>
                <a:lnTo>
                  <a:pt x="437513" y="680954"/>
                </a:lnTo>
                <a:lnTo>
                  <a:pt x="0" y="6809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8013151" y="9005402"/>
            <a:ext cx="597441" cy="597441"/>
          </a:xfrm>
          <a:custGeom>
            <a:avLst/>
            <a:gdLst/>
            <a:ahLst/>
            <a:cxnLst/>
            <a:rect l="l" t="t" r="r" b="b"/>
            <a:pathLst>
              <a:path w="597441" h="597441">
                <a:moveTo>
                  <a:pt x="0" y="0"/>
                </a:moveTo>
                <a:lnTo>
                  <a:pt x="597441" y="0"/>
                </a:lnTo>
                <a:lnTo>
                  <a:pt x="597441" y="597441"/>
                </a:lnTo>
                <a:lnTo>
                  <a:pt x="0" y="5974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9685693" y="8961941"/>
            <a:ext cx="597441" cy="597441"/>
          </a:xfrm>
          <a:custGeom>
            <a:avLst/>
            <a:gdLst/>
            <a:ahLst/>
            <a:cxnLst/>
            <a:rect l="l" t="t" r="r" b="b"/>
            <a:pathLst>
              <a:path w="597441" h="597441">
                <a:moveTo>
                  <a:pt x="0" y="0"/>
                </a:moveTo>
                <a:lnTo>
                  <a:pt x="597441" y="0"/>
                </a:lnTo>
                <a:lnTo>
                  <a:pt x="597441" y="597441"/>
                </a:lnTo>
                <a:lnTo>
                  <a:pt x="0" y="597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9377362" y="3015615"/>
            <a:ext cx="788193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spc="192">
                <a:solidFill>
                  <a:srgbClr val="ED6E58"/>
                </a:solidFill>
                <a:latin typeface="Open Sans Bold"/>
              </a:rPr>
              <a:t>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982965" y="4282440"/>
            <a:ext cx="5783814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799" spc="145">
                <a:solidFill>
                  <a:srgbClr val="FFFFFF"/>
                </a:solidFill>
                <a:latin typeface="Open Sauce"/>
              </a:rPr>
              <a:t>Average # of applicants for a single corporate job.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545246" y="2496542"/>
            <a:ext cx="87833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146">
                <a:solidFill>
                  <a:srgbClr val="FFFFFF"/>
                </a:solidFill>
                <a:latin typeface="Barlow Bold"/>
              </a:rPr>
              <a:t>03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585506" y="6577274"/>
            <a:ext cx="597936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spc="192">
                <a:solidFill>
                  <a:srgbClr val="ED6A31"/>
                </a:solidFill>
                <a:latin typeface="Open Sans Bold"/>
              </a:rPr>
              <a:t>3%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631824" y="7805776"/>
            <a:ext cx="6299849" cy="155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 spc="145">
                <a:solidFill>
                  <a:srgbClr val="1E4165"/>
                </a:solidFill>
                <a:latin typeface="Open Sauce Light"/>
              </a:rPr>
              <a:t>Online applicants </a:t>
            </a:r>
          </a:p>
          <a:p>
            <a:pPr algn="ctr">
              <a:lnSpc>
                <a:spcPts val="4199"/>
              </a:lnSpc>
            </a:pPr>
            <a:r>
              <a:rPr lang="en-US" sz="2799" spc="145">
                <a:solidFill>
                  <a:srgbClr val="1E4165"/>
                </a:solidFill>
                <a:latin typeface="Open Sauce Light"/>
              </a:rPr>
              <a:t>get an interview.</a:t>
            </a: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endParaRPr lang="en-US" sz="2799" spc="145">
              <a:solidFill>
                <a:srgbClr val="1E4165"/>
              </a:solidFill>
              <a:latin typeface="Open Sauce Light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545246" y="6574473"/>
            <a:ext cx="87833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146">
                <a:solidFill>
                  <a:srgbClr val="FFFFFF"/>
                </a:solidFill>
                <a:latin typeface="Barlow Bold"/>
              </a:rPr>
              <a:t>04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0" y="2458442"/>
            <a:ext cx="787270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spc="192">
                <a:solidFill>
                  <a:srgbClr val="ED6E58"/>
                </a:solidFill>
                <a:latin typeface="Open Sans Bold"/>
              </a:rPr>
              <a:t>68%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0" y="4082414"/>
            <a:ext cx="7709118" cy="102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 spc="145">
                <a:solidFill>
                  <a:srgbClr val="1E4165"/>
                </a:solidFill>
                <a:latin typeface="Open Sauce"/>
              </a:rPr>
              <a:t>Recruiters review your resume </a:t>
            </a: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799" spc="145">
                <a:solidFill>
                  <a:srgbClr val="1E4165"/>
                </a:solidFill>
                <a:latin typeface="Open Sauce"/>
              </a:rPr>
              <a:t>in less than 2 minutes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872705" y="2496542"/>
            <a:ext cx="87833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146">
                <a:solidFill>
                  <a:srgbClr val="FFFFFF"/>
                </a:solidFill>
                <a:latin typeface="Barlow Bold"/>
              </a:rPr>
              <a:t>01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0" y="6536373"/>
            <a:ext cx="770911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spc="192">
                <a:solidFill>
                  <a:srgbClr val="ED6E58"/>
                </a:solidFill>
                <a:latin typeface="Open Sans Bold"/>
              </a:rPr>
              <a:t>6 seconds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14540" y="7978607"/>
            <a:ext cx="5783814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799" spc="145">
                <a:solidFill>
                  <a:srgbClr val="1E4165"/>
                </a:solidFill>
                <a:latin typeface="Open Sauce"/>
              </a:rPr>
              <a:t>Amount of time to determine if candidate is the right fit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872705" y="6574473"/>
            <a:ext cx="87833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146">
                <a:solidFill>
                  <a:srgbClr val="FFFFFF"/>
                </a:solidFill>
                <a:latin typeface="Barlow Bold"/>
              </a:rPr>
              <a:t>02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0" y="424854"/>
            <a:ext cx="18288000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spc="209">
                <a:solidFill>
                  <a:srgbClr val="ED6E58"/>
                </a:solidFill>
                <a:latin typeface="Open Sans Bold"/>
              </a:rPr>
              <a:t> UNPRODUCTIVE JOB SEARCH STRATEGY</a:t>
            </a:r>
          </a:p>
        </p:txBody>
      </p:sp>
      <p:sp>
        <p:nvSpPr>
          <p:cNvPr id="61" name="Freeform 61"/>
          <p:cNvSpPr/>
          <p:nvPr/>
        </p:nvSpPr>
        <p:spPr>
          <a:xfrm>
            <a:off x="0" y="9889359"/>
            <a:ext cx="1988206" cy="795283"/>
          </a:xfrm>
          <a:custGeom>
            <a:avLst/>
            <a:gdLst/>
            <a:ahLst/>
            <a:cxnLst/>
            <a:rect l="l" t="t" r="r" b="b"/>
            <a:pathLst>
              <a:path w="1988206" h="795283">
                <a:moveTo>
                  <a:pt x="0" y="0"/>
                </a:moveTo>
                <a:lnTo>
                  <a:pt x="1988206" y="0"/>
                </a:lnTo>
                <a:lnTo>
                  <a:pt x="1988206" y="795282"/>
                </a:lnTo>
                <a:lnTo>
                  <a:pt x="0" y="795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17096566" y="651881"/>
            <a:ext cx="1988206" cy="795283"/>
          </a:xfrm>
          <a:custGeom>
            <a:avLst/>
            <a:gdLst/>
            <a:ahLst/>
            <a:cxnLst/>
            <a:rect l="l" t="t" r="r" b="b"/>
            <a:pathLst>
              <a:path w="1988206" h="795283">
                <a:moveTo>
                  <a:pt x="0" y="0"/>
                </a:moveTo>
                <a:lnTo>
                  <a:pt x="1988206" y="0"/>
                </a:lnTo>
                <a:lnTo>
                  <a:pt x="1988206" y="795282"/>
                </a:lnTo>
                <a:lnTo>
                  <a:pt x="0" y="795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-673667" y="-143402"/>
            <a:ext cx="1988206" cy="795283"/>
          </a:xfrm>
          <a:custGeom>
            <a:avLst/>
            <a:gdLst/>
            <a:ahLst/>
            <a:cxnLst/>
            <a:rect l="l" t="t" r="r" b="b"/>
            <a:pathLst>
              <a:path w="1988206" h="795283">
                <a:moveTo>
                  <a:pt x="0" y="0"/>
                </a:moveTo>
                <a:lnTo>
                  <a:pt x="1988207" y="0"/>
                </a:lnTo>
                <a:lnTo>
                  <a:pt x="1988207" y="795283"/>
                </a:lnTo>
                <a:lnTo>
                  <a:pt x="0" y="7952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4"/>
          <p:cNvSpPr txBox="1"/>
          <p:nvPr/>
        </p:nvSpPr>
        <p:spPr>
          <a:xfrm>
            <a:off x="12344400" y="9575299"/>
            <a:ext cx="3445179" cy="424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Open Sauce Light"/>
              </a:rPr>
              <a:t>Source: </a:t>
            </a:r>
            <a:r>
              <a:rPr lang="en-US" sz="2000" dirty="0">
                <a:solidFill>
                  <a:srgbClr val="000000"/>
                </a:solidFill>
                <a:latin typeface="Open Sauce Light Italics"/>
              </a:rPr>
              <a:t>Forbes</a:t>
            </a:r>
          </a:p>
        </p:txBody>
      </p:sp>
      <p:sp>
        <p:nvSpPr>
          <p:cNvPr id="65" name="Freeform 65"/>
          <p:cNvSpPr/>
          <p:nvPr/>
        </p:nvSpPr>
        <p:spPr>
          <a:xfrm>
            <a:off x="16976329" y="9095791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49833" y="9131364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89" y="0"/>
                </a:lnTo>
                <a:lnTo>
                  <a:pt x="1083289" y="927183"/>
                </a:lnTo>
                <a:lnTo>
                  <a:pt x="0" y="927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365" y="868084"/>
            <a:ext cx="7101535" cy="8550831"/>
          </a:xfrm>
          <a:custGeom>
            <a:avLst/>
            <a:gdLst/>
            <a:ahLst/>
            <a:cxnLst/>
            <a:rect l="l" t="t" r="r" b="b"/>
            <a:pathLst>
              <a:path w="7101535" h="8550831">
                <a:moveTo>
                  <a:pt x="0" y="0"/>
                </a:moveTo>
                <a:lnTo>
                  <a:pt x="7101536" y="0"/>
                </a:lnTo>
                <a:lnTo>
                  <a:pt x="7101536" y="8550832"/>
                </a:lnTo>
                <a:lnTo>
                  <a:pt x="0" y="8550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70" r="-10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935901" y="5188003"/>
            <a:ext cx="10352099" cy="151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9"/>
              </a:lnSpc>
            </a:pPr>
            <a:r>
              <a:rPr lang="en-US" sz="4099">
                <a:solidFill>
                  <a:srgbClr val="1E4165"/>
                </a:solidFill>
                <a:latin typeface="Open Sauce Light"/>
              </a:rPr>
              <a:t>Understand how the job search </a:t>
            </a:r>
          </a:p>
          <a:p>
            <a:pPr algn="ctr">
              <a:lnSpc>
                <a:spcPts val="6149"/>
              </a:lnSpc>
            </a:pPr>
            <a:r>
              <a:rPr lang="en-US" sz="4099">
                <a:solidFill>
                  <a:srgbClr val="1E4165"/>
                </a:solidFill>
                <a:latin typeface="Open Sauce Light"/>
              </a:rPr>
              <a:t>game is played.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86998" y="1724428"/>
            <a:ext cx="10401002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JOB QUEST</a:t>
            </a:r>
          </a:p>
          <a:p>
            <a:pPr algn="ctr">
              <a:lnSpc>
                <a:spcPts val="774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ENDGAME ACHIEVED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1896" y="9563100"/>
            <a:ext cx="5943600" cy="288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Open Sauce Light"/>
              </a:rPr>
              <a:t>Poll 2: What is the most challenging part of job searching?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807407" y="3526122"/>
            <a:ext cx="19902815" cy="0"/>
          </a:xfrm>
          <a:prstGeom prst="line">
            <a:avLst/>
          </a:prstGeom>
          <a:ln w="19050" cap="rnd">
            <a:solidFill>
              <a:srgbClr val="1E416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82548" y="9258300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338619" y="5999135"/>
            <a:ext cx="9610763" cy="3722756"/>
          </a:xfrm>
          <a:custGeom>
            <a:avLst/>
            <a:gdLst/>
            <a:ahLst/>
            <a:cxnLst/>
            <a:rect l="l" t="t" r="r" b="b"/>
            <a:pathLst>
              <a:path w="9610763" h="3722756">
                <a:moveTo>
                  <a:pt x="0" y="0"/>
                </a:moveTo>
                <a:lnTo>
                  <a:pt x="9610762" y="0"/>
                </a:lnTo>
                <a:lnTo>
                  <a:pt x="9610762" y="3722756"/>
                </a:lnTo>
                <a:lnTo>
                  <a:pt x="0" y="3722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066" r="-21839" b="-45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801621"/>
            <a:ext cx="18288000" cy="194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KNOW WHO YOU ARE &amp; </a:t>
            </a:r>
          </a:p>
          <a:p>
            <a:pPr algn="ctr">
              <a:lnSpc>
                <a:spcPts val="774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WHAT YOU WANT TO 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3195766"/>
            <a:ext cx="18288000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9"/>
              </a:lnSpc>
            </a:pPr>
            <a:endParaRPr/>
          </a:p>
          <a:p>
            <a:pPr algn="ctr">
              <a:lnSpc>
                <a:spcPts val="6749"/>
              </a:lnSpc>
            </a:pPr>
            <a:r>
              <a:rPr lang="en-US" sz="4499">
                <a:solidFill>
                  <a:srgbClr val="1E4165"/>
                </a:solidFill>
                <a:latin typeface="Open Sauce Bold"/>
              </a:rPr>
              <a:t>Create Your Personal Brand Statement</a:t>
            </a:r>
          </a:p>
          <a:p>
            <a:pPr algn="ctr">
              <a:lnSpc>
                <a:spcPts val="4500"/>
              </a:lnSpc>
            </a:pPr>
            <a:endParaRPr lang="en-US" sz="4499">
              <a:solidFill>
                <a:srgbClr val="1E4165"/>
              </a:solidFill>
              <a:latin typeface="Open Sauc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200" y="-143834"/>
            <a:ext cx="2100226" cy="2438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80"/>
              </a:lnSpc>
            </a:pPr>
            <a:r>
              <a:rPr lang="en-US" sz="14272" dirty="0">
                <a:solidFill>
                  <a:srgbClr val="1E4165">
                    <a:alpha val="49804"/>
                  </a:srgbClr>
                </a:solidFill>
                <a:latin typeface="Oswald Bold"/>
              </a:rPr>
              <a:t>01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45173" y="9156782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89" y="0"/>
                </a:lnTo>
                <a:lnTo>
                  <a:pt x="1083289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94743" y="2070120"/>
            <a:ext cx="5629425" cy="7282101"/>
          </a:xfrm>
          <a:custGeom>
            <a:avLst/>
            <a:gdLst/>
            <a:ahLst/>
            <a:cxnLst/>
            <a:rect l="l" t="t" r="r" b="b"/>
            <a:pathLst>
              <a:path w="5629425" h="7282101">
                <a:moveTo>
                  <a:pt x="0" y="0"/>
                </a:moveTo>
                <a:lnTo>
                  <a:pt x="5629425" y="0"/>
                </a:lnTo>
                <a:lnTo>
                  <a:pt x="5629425" y="7282100"/>
                </a:lnTo>
                <a:lnTo>
                  <a:pt x="0" y="728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47625" cap="sq">
            <a:solidFill>
              <a:srgbClr val="1E416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879975" y="2070120"/>
            <a:ext cx="5483173" cy="7282101"/>
          </a:xfrm>
          <a:custGeom>
            <a:avLst/>
            <a:gdLst/>
            <a:ahLst/>
            <a:cxnLst/>
            <a:rect l="l" t="t" r="r" b="b"/>
            <a:pathLst>
              <a:path w="5483173" h="7282101">
                <a:moveTo>
                  <a:pt x="0" y="0"/>
                </a:moveTo>
                <a:lnTo>
                  <a:pt x="5483173" y="0"/>
                </a:lnTo>
                <a:lnTo>
                  <a:pt x="5483173" y="7282100"/>
                </a:lnTo>
                <a:lnTo>
                  <a:pt x="0" y="7282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97" r="-1297"/>
            </a:stretch>
          </a:blipFill>
          <a:ln w="38100" cap="sq">
            <a:solidFill>
              <a:srgbClr val="1E416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1623" y="0"/>
            <a:ext cx="2011977" cy="2129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39"/>
              </a:lnSpc>
            </a:pPr>
            <a:r>
              <a:rPr lang="en-US" sz="12956" dirty="0">
                <a:solidFill>
                  <a:srgbClr val="002D4F">
                    <a:alpha val="17647"/>
                  </a:srgbClr>
                </a:solidFill>
                <a:latin typeface="Oswald Bold"/>
              </a:rPr>
              <a:t>02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524827"/>
            <a:ext cx="18166377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A 6-SECOND QUICK-READ RESUME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414945"/>
            <a:ext cx="8711885" cy="4959736"/>
          </a:xfrm>
          <a:custGeom>
            <a:avLst/>
            <a:gdLst/>
            <a:ahLst/>
            <a:cxnLst/>
            <a:rect l="l" t="t" r="r" b="b"/>
            <a:pathLst>
              <a:path w="8711885" h="4959736">
                <a:moveTo>
                  <a:pt x="0" y="0"/>
                </a:moveTo>
                <a:lnTo>
                  <a:pt x="8711885" y="0"/>
                </a:lnTo>
                <a:lnTo>
                  <a:pt x="8711885" y="4959736"/>
                </a:lnTo>
                <a:lnTo>
                  <a:pt x="0" y="4959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47625" cap="sq">
            <a:solidFill>
              <a:srgbClr val="4F97A1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65395" y="2414945"/>
            <a:ext cx="6948363" cy="4959736"/>
          </a:xfrm>
          <a:custGeom>
            <a:avLst/>
            <a:gdLst/>
            <a:ahLst/>
            <a:cxnLst/>
            <a:rect l="l" t="t" r="r" b="b"/>
            <a:pathLst>
              <a:path w="6948363" h="4959736">
                <a:moveTo>
                  <a:pt x="0" y="0"/>
                </a:moveTo>
                <a:lnTo>
                  <a:pt x="6948363" y="0"/>
                </a:lnTo>
                <a:lnTo>
                  <a:pt x="6948363" y="4959736"/>
                </a:lnTo>
                <a:lnTo>
                  <a:pt x="0" y="4959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2" r="-3119" b="-982"/>
            </a:stretch>
          </a:blipFill>
          <a:ln w="47625" cap="sq">
            <a:solidFill>
              <a:srgbClr val="4F97A1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552141"/>
            <a:ext cx="18288000" cy="86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A SEARCHABLE LINKEDIN PROFILE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205" y="-204661"/>
            <a:ext cx="1754575" cy="208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02"/>
              </a:lnSpc>
            </a:pPr>
            <a:r>
              <a:rPr lang="en-US" sz="12144">
                <a:solidFill>
                  <a:srgbClr val="002D4F">
                    <a:alpha val="28627"/>
                  </a:srgbClr>
                </a:solidFill>
                <a:latin typeface="Oswald Bold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205" y="8317459"/>
            <a:ext cx="18202795" cy="89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4F97A1"/>
                </a:solidFill>
                <a:latin typeface="Open Sauce Light"/>
              </a:rPr>
              <a:t>Skill-Based Headline | Professional Photo | Personalized LinkedIn URL | Value Statement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4F97A1"/>
                </a:solidFill>
                <a:latin typeface="Open Sauce Light"/>
              </a:rPr>
              <a:t>Skills | SEO Key Words | Quantifiable Accomplishments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1028700" y="7841209"/>
            <a:ext cx="16230600" cy="0"/>
          </a:xfrm>
          <a:prstGeom prst="line">
            <a:avLst/>
          </a:prstGeom>
          <a:ln w="38100" cap="flat">
            <a:solidFill>
              <a:srgbClr val="4F9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45173" y="9156782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89" y="0"/>
                </a:lnTo>
                <a:lnTo>
                  <a:pt x="1083289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65723" y="9258300"/>
            <a:ext cx="859415" cy="735569"/>
          </a:xfrm>
          <a:custGeom>
            <a:avLst/>
            <a:gdLst/>
            <a:ahLst/>
            <a:cxnLst/>
            <a:rect l="l" t="t" r="r" b="b"/>
            <a:pathLst>
              <a:path w="859415" h="735569">
                <a:moveTo>
                  <a:pt x="0" y="0"/>
                </a:moveTo>
                <a:lnTo>
                  <a:pt x="859415" y="0"/>
                </a:lnTo>
                <a:lnTo>
                  <a:pt x="859415" y="735569"/>
                </a:lnTo>
                <a:lnTo>
                  <a:pt x="0" y="735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38391" y="2245938"/>
            <a:ext cx="5369636" cy="6910845"/>
          </a:xfrm>
          <a:custGeom>
            <a:avLst/>
            <a:gdLst/>
            <a:ahLst/>
            <a:cxnLst/>
            <a:rect l="l" t="t" r="r" b="b"/>
            <a:pathLst>
              <a:path w="5369636" h="6910845">
                <a:moveTo>
                  <a:pt x="0" y="0"/>
                </a:moveTo>
                <a:lnTo>
                  <a:pt x="5369636" y="0"/>
                </a:lnTo>
                <a:lnTo>
                  <a:pt x="5369636" y="6910844"/>
                </a:lnTo>
                <a:lnTo>
                  <a:pt x="0" y="6910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47625" cap="sq">
            <a:solidFill>
              <a:srgbClr val="1E416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3888" y="2347455"/>
            <a:ext cx="5320449" cy="6910845"/>
          </a:xfrm>
          <a:custGeom>
            <a:avLst/>
            <a:gdLst/>
            <a:ahLst/>
            <a:cxnLst/>
            <a:rect l="l" t="t" r="r" b="b"/>
            <a:pathLst>
              <a:path w="5320449" h="6910845">
                <a:moveTo>
                  <a:pt x="0" y="0"/>
                </a:moveTo>
                <a:lnTo>
                  <a:pt x="5320449" y="0"/>
                </a:lnTo>
                <a:lnTo>
                  <a:pt x="5320449" y="6910845"/>
                </a:lnTo>
                <a:lnTo>
                  <a:pt x="0" y="6910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47625" cap="sq">
            <a:solidFill>
              <a:srgbClr val="1E416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25787" y="3055878"/>
            <a:ext cx="5841154" cy="5320760"/>
          </a:xfrm>
          <a:custGeom>
            <a:avLst/>
            <a:gdLst/>
            <a:ahLst/>
            <a:cxnLst/>
            <a:rect l="l" t="t" r="r" b="b"/>
            <a:pathLst>
              <a:path w="5841154" h="5320760">
                <a:moveTo>
                  <a:pt x="0" y="0"/>
                </a:moveTo>
                <a:lnTo>
                  <a:pt x="5841154" y="0"/>
                </a:lnTo>
                <a:lnTo>
                  <a:pt x="5841154" y="5320760"/>
                </a:lnTo>
                <a:lnTo>
                  <a:pt x="0" y="5320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483776" y="3472198"/>
            <a:ext cx="5320449" cy="325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2200">
                <a:solidFill>
                  <a:srgbClr val="ED6E58"/>
                </a:solidFill>
                <a:latin typeface="Open Sauce Bold"/>
              </a:rPr>
              <a:t>Grab them from the beginning.</a:t>
            </a:r>
          </a:p>
          <a:p>
            <a:pPr algn="ctr">
              <a:lnSpc>
                <a:spcPts val="4400"/>
              </a:lnSpc>
            </a:pPr>
            <a:r>
              <a:rPr lang="en-US" sz="2200">
                <a:solidFill>
                  <a:srgbClr val="ED6E58"/>
                </a:solidFill>
                <a:latin typeface="Open Sauce Bold"/>
              </a:rPr>
              <a:t>Make it relevant to THEM.</a:t>
            </a:r>
          </a:p>
          <a:p>
            <a:pPr algn="ctr">
              <a:lnSpc>
                <a:spcPts val="4400"/>
              </a:lnSpc>
            </a:pPr>
            <a:r>
              <a:rPr lang="en-US" sz="2200">
                <a:solidFill>
                  <a:srgbClr val="ED6E58"/>
                </a:solidFill>
                <a:latin typeface="Open Sauce Bold"/>
              </a:rPr>
              <a:t>Inspire with a personalized message.</a:t>
            </a:r>
          </a:p>
          <a:p>
            <a:pPr algn="ctr">
              <a:lnSpc>
                <a:spcPts val="4400"/>
              </a:lnSpc>
            </a:pPr>
            <a:r>
              <a:rPr lang="en-US" sz="2200">
                <a:solidFill>
                  <a:srgbClr val="ED6E58"/>
                </a:solidFill>
                <a:latin typeface="Open Sauce Bold"/>
              </a:rPr>
              <a:t>Share a story that ties you to the job.</a:t>
            </a:r>
          </a:p>
          <a:p>
            <a:pPr algn="ctr">
              <a:lnSpc>
                <a:spcPts val="4400"/>
              </a:lnSpc>
            </a:pPr>
            <a:r>
              <a:rPr lang="en-US" sz="2200">
                <a:solidFill>
                  <a:srgbClr val="ED6E58"/>
                </a:solidFill>
                <a:latin typeface="Open Sauce Bold"/>
              </a:rPr>
              <a:t>Tell them why you want the job.</a:t>
            </a:r>
          </a:p>
          <a:p>
            <a:pPr algn="ctr">
              <a:lnSpc>
                <a:spcPts val="4400"/>
              </a:lnSpc>
            </a:pPr>
            <a:r>
              <a:rPr lang="en-US" sz="2200">
                <a:solidFill>
                  <a:srgbClr val="ED6E58"/>
                </a:solidFill>
                <a:latin typeface="Open Sauce Bold"/>
              </a:rPr>
              <a:t>Demonstrate why you’re a good fit.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89013"/>
            <a:ext cx="18288000" cy="86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CONNECTION COVER LETTER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860" y="5029"/>
            <a:ext cx="1652629" cy="196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4"/>
              </a:lnSpc>
            </a:pPr>
            <a:r>
              <a:rPr lang="en-US" sz="11438">
                <a:solidFill>
                  <a:srgbClr val="002D4F">
                    <a:alpha val="28627"/>
                  </a:srgbClr>
                </a:solidFill>
                <a:latin typeface="Oswald Bold"/>
              </a:rPr>
              <a:t>04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366" y="562154"/>
            <a:ext cx="18288000" cy="86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BECOME A JOB SHOPPER</a:t>
            </a:r>
          </a:p>
        </p:txBody>
      </p:sp>
      <p:sp>
        <p:nvSpPr>
          <p:cNvPr id="3" name="Freeform 3"/>
          <p:cNvSpPr/>
          <p:nvPr/>
        </p:nvSpPr>
        <p:spPr>
          <a:xfrm>
            <a:off x="6407311" y="1423221"/>
            <a:ext cx="10287" cy="4114800"/>
          </a:xfrm>
          <a:custGeom>
            <a:avLst/>
            <a:gdLst/>
            <a:ahLst/>
            <a:cxnLst/>
            <a:rect l="l" t="t" r="r" b="b"/>
            <a:pathLst>
              <a:path w="10287" h="4114800">
                <a:moveTo>
                  <a:pt x="0" y="0"/>
                </a:moveTo>
                <a:lnTo>
                  <a:pt x="10287" y="0"/>
                </a:lnTo>
                <a:lnTo>
                  <a:pt x="10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7080" y="-159071"/>
            <a:ext cx="1723239" cy="203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8"/>
              </a:lnSpc>
            </a:pPr>
            <a:r>
              <a:rPr lang="en-US" sz="11927">
                <a:solidFill>
                  <a:srgbClr val="002D4F">
                    <a:alpha val="28627"/>
                  </a:srgbClr>
                </a:solidFill>
                <a:latin typeface="Oswald Bold"/>
              </a:rPr>
              <a:t>05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90439" y="7528767"/>
            <a:ext cx="2286298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Open Sauce Light"/>
              </a:rPr>
              <a:t>Source: </a:t>
            </a:r>
            <a:r>
              <a:rPr lang="en-US" sz="2500">
                <a:solidFill>
                  <a:srgbClr val="000000"/>
                </a:solidFill>
                <a:latin typeface="Open Sauce Light Italics"/>
              </a:rPr>
              <a:t>Forbes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1167" y="2016354"/>
            <a:ext cx="4974718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3999">
                <a:solidFill>
                  <a:srgbClr val="ED6E58"/>
                </a:solidFill>
                <a:latin typeface="Open Sauce Bold"/>
              </a:rPr>
              <a:t>50%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4F97A1"/>
                </a:solidFill>
                <a:latin typeface="Open Sauce"/>
              </a:rPr>
              <a:t>Chance of getting interview with employee referral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20988" y="2066773"/>
            <a:ext cx="4688968" cy="172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3999">
                <a:solidFill>
                  <a:srgbClr val="ED6E58"/>
                </a:solidFill>
                <a:latin typeface="Open Sauce Bold"/>
              </a:rPr>
              <a:t>30% - 50%</a:t>
            </a:r>
          </a:p>
          <a:p>
            <a:pPr algn="ctr">
              <a:lnSpc>
                <a:spcPts val="3744"/>
              </a:lnSpc>
            </a:pPr>
            <a:r>
              <a:rPr lang="en-US" sz="2400">
                <a:solidFill>
                  <a:srgbClr val="4F97A1"/>
                </a:solidFill>
                <a:latin typeface="Open Sauce"/>
              </a:rPr>
              <a:t>Roles filled with </a:t>
            </a:r>
          </a:p>
          <a:p>
            <a:pPr algn="ctr">
              <a:lnSpc>
                <a:spcPts val="3744"/>
              </a:lnSpc>
            </a:pPr>
            <a:r>
              <a:rPr lang="en-US" sz="2400">
                <a:solidFill>
                  <a:srgbClr val="4F97A1"/>
                </a:solidFill>
                <a:latin typeface="Open Sauce"/>
              </a:rPr>
              <a:t>employee referral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5463725"/>
            <a:ext cx="1828800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"/>
              </a:rPr>
              <a:t>Interview Bucket List | Connection Story | Authentic Connections | Hidden Job Market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7226286"/>
            <a:ext cx="18288000" cy="3060714"/>
          </a:xfrm>
          <a:custGeom>
            <a:avLst/>
            <a:gdLst/>
            <a:ahLst/>
            <a:cxnLst/>
            <a:rect l="l" t="t" r="r" b="b"/>
            <a:pathLst>
              <a:path w="18288000" h="3060714">
                <a:moveTo>
                  <a:pt x="0" y="0"/>
                </a:moveTo>
                <a:lnTo>
                  <a:pt x="18288000" y="0"/>
                </a:lnTo>
                <a:lnTo>
                  <a:pt x="18288000" y="3060714"/>
                </a:lnTo>
                <a:lnTo>
                  <a:pt x="0" y="3060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7742" b="-114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914449" y="7338267"/>
            <a:ext cx="326169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Open Sauce Light"/>
              </a:rPr>
              <a:t>Source: </a:t>
            </a:r>
            <a:r>
              <a:rPr lang="en-US" sz="2500">
                <a:solidFill>
                  <a:srgbClr val="000000"/>
                </a:solidFill>
                <a:latin typeface="Open Sauce Light Italics"/>
              </a:rPr>
              <a:t>Forbes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272576" y="1444175"/>
            <a:ext cx="10287" cy="4114800"/>
          </a:xfrm>
          <a:custGeom>
            <a:avLst/>
            <a:gdLst/>
            <a:ahLst/>
            <a:cxnLst/>
            <a:rect l="l" t="t" r="r" b="b"/>
            <a:pathLst>
              <a:path w="10287" h="4114800">
                <a:moveTo>
                  <a:pt x="0" y="0"/>
                </a:moveTo>
                <a:lnTo>
                  <a:pt x="10287" y="0"/>
                </a:lnTo>
                <a:lnTo>
                  <a:pt x="10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528366" y="2016354"/>
            <a:ext cx="4633442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3999">
                <a:solidFill>
                  <a:srgbClr val="ED6E58"/>
                </a:solidFill>
                <a:latin typeface="Open Sauce Bold"/>
              </a:rPr>
              <a:t>60%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4F97A1"/>
                </a:solidFill>
                <a:latin typeface="Open Sauce"/>
              </a:rPr>
              <a:t>Jobs found through 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4F97A1"/>
                </a:solidFill>
                <a:latin typeface="Open Sauce"/>
              </a:rPr>
              <a:t>networking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366" y="7061503"/>
            <a:ext cx="4946154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Open Sauce Light"/>
              </a:rPr>
              <a:t>Poll 3: How do you primarily discover job openings?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7655" y="9156782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6151001"/>
            <a:ext cx="18288000" cy="4135999"/>
          </a:xfrm>
          <a:custGeom>
            <a:avLst/>
            <a:gdLst/>
            <a:ahLst/>
            <a:cxnLst/>
            <a:rect l="l" t="t" r="r" b="b"/>
            <a:pathLst>
              <a:path w="18288000" h="4135999">
                <a:moveTo>
                  <a:pt x="0" y="0"/>
                </a:moveTo>
                <a:lnTo>
                  <a:pt x="18288000" y="0"/>
                </a:lnTo>
                <a:lnTo>
                  <a:pt x="18288000" y="4135999"/>
                </a:lnTo>
                <a:lnTo>
                  <a:pt x="0" y="413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9153" b="-724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621979"/>
            <a:ext cx="18288000" cy="86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ACT LIKE A SALESPERSON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366" y="-178121"/>
            <a:ext cx="1836668" cy="2175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97"/>
              </a:lnSpc>
            </a:pPr>
            <a:r>
              <a:rPr lang="en-US" sz="12712">
                <a:solidFill>
                  <a:srgbClr val="002D4F">
                    <a:alpha val="28627"/>
                  </a:srgbClr>
                </a:solidFill>
                <a:latin typeface="Oswald Bold"/>
              </a:rPr>
              <a:t>06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024596"/>
            <a:ext cx="18288000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000">
                <a:solidFill>
                  <a:srgbClr val="1E4165"/>
                </a:solidFill>
                <a:latin typeface="Open Sauce Light Italics"/>
              </a:rPr>
              <a:t>Showcase the </a:t>
            </a:r>
            <a:r>
              <a:rPr lang="en-US" sz="4000">
                <a:solidFill>
                  <a:srgbClr val="ED6E58"/>
                </a:solidFill>
                <a:latin typeface="Open Sauce Bold Italics"/>
              </a:rPr>
              <a:t>10%</a:t>
            </a:r>
            <a:r>
              <a:rPr lang="en-US" sz="4000">
                <a:solidFill>
                  <a:srgbClr val="1E4165"/>
                </a:solidFill>
                <a:latin typeface="Open Sauce Light Italics"/>
              </a:rPr>
              <a:t> of Yourself That’s 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4000">
                <a:solidFill>
                  <a:srgbClr val="ED6E58"/>
                </a:solidFill>
                <a:latin typeface="Open Sauce Bold Italics"/>
              </a:rPr>
              <a:t>100% </a:t>
            </a:r>
            <a:r>
              <a:rPr lang="en-US" sz="4000">
                <a:solidFill>
                  <a:srgbClr val="1E4165"/>
                </a:solidFill>
                <a:latin typeface="Open Sauce Light Italics"/>
              </a:rPr>
              <a:t>Qualified for the Job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4091520"/>
            <a:ext cx="1828800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>
                <a:solidFill>
                  <a:srgbClr val="1E4165"/>
                </a:solidFill>
                <a:latin typeface="Open Sauce Light"/>
              </a:rPr>
              <a:t>David Fano, Founder &amp; CEO, Teal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26198" y="1833862"/>
            <a:ext cx="5788553" cy="7261070"/>
          </a:xfrm>
          <a:custGeom>
            <a:avLst/>
            <a:gdLst/>
            <a:ahLst/>
            <a:cxnLst/>
            <a:rect l="l" t="t" r="r" b="b"/>
            <a:pathLst>
              <a:path w="5788553" h="7261070">
                <a:moveTo>
                  <a:pt x="0" y="0"/>
                </a:moveTo>
                <a:lnTo>
                  <a:pt x="5788553" y="0"/>
                </a:lnTo>
                <a:lnTo>
                  <a:pt x="5788553" y="7261070"/>
                </a:lnTo>
                <a:lnTo>
                  <a:pt x="0" y="726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96" r="-12934"/>
            </a:stretch>
          </a:blipFill>
          <a:ln w="57150" cap="sq">
            <a:solidFill>
              <a:srgbClr val="ED6E5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2297" y="6446547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356015"/>
            <a:ext cx="18288000" cy="86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INTERVIEW PREP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192" y="41562"/>
            <a:ext cx="1911489" cy="179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27"/>
              </a:lnSpc>
            </a:pPr>
            <a:r>
              <a:rPr lang="en-US" sz="10448">
                <a:solidFill>
                  <a:srgbClr val="002D4F">
                    <a:alpha val="28627"/>
                  </a:srgbClr>
                </a:solidFill>
                <a:latin typeface="Oswald Bold"/>
              </a:rPr>
              <a:t>07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72810" y="2116361"/>
            <a:ext cx="6514174" cy="186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3999">
                <a:solidFill>
                  <a:srgbClr val="ED6E58"/>
                </a:solidFill>
                <a:latin typeface="Open Sauce Bold"/>
              </a:rPr>
              <a:t>45%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ED6E58"/>
                </a:solidFill>
                <a:latin typeface="Open Sauce Bold"/>
              </a:rPr>
              <a:t> </a:t>
            </a:r>
            <a:r>
              <a:rPr lang="en-US" sz="2000">
                <a:solidFill>
                  <a:srgbClr val="1E4165"/>
                </a:solidFill>
                <a:latin typeface="Open Sauce Light"/>
              </a:rPr>
              <a:t> Recruiters will take only </a:t>
            </a:r>
            <a:r>
              <a:rPr lang="en-US" sz="2000">
                <a:solidFill>
                  <a:srgbClr val="E36B56"/>
                </a:solidFill>
                <a:latin typeface="Open Sauce Bold"/>
              </a:rPr>
              <a:t>90 seconds</a:t>
            </a:r>
            <a:r>
              <a:rPr lang="en-US" sz="2000">
                <a:solidFill>
                  <a:srgbClr val="1E4165"/>
                </a:solidFill>
                <a:latin typeface="Open Sauce Light"/>
              </a:rPr>
              <a:t> to decide if a candidate will go to next interview round. 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1800">
                <a:solidFill>
                  <a:srgbClr val="1E4165"/>
                </a:solidFill>
                <a:latin typeface="Open Sauce Light Italics"/>
              </a:rPr>
              <a:t>Forbes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9015" y="4303738"/>
            <a:ext cx="6669498" cy="186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ED6E58"/>
                </a:solidFill>
                <a:latin typeface="Open Sauce Bold"/>
              </a:rPr>
              <a:t>70%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ED6E58"/>
                </a:solidFill>
                <a:latin typeface="Open Sauce Bold"/>
              </a:rPr>
              <a:t> </a:t>
            </a:r>
            <a:r>
              <a:rPr lang="en-US" sz="2000">
                <a:solidFill>
                  <a:srgbClr val="1E4165"/>
                </a:solidFill>
                <a:latin typeface="Open Sauce"/>
              </a:rPr>
              <a:t>Large companies are using Evidence-Based Hiring via asynchronous video interviews.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1800">
                <a:solidFill>
                  <a:srgbClr val="1E4165"/>
                </a:solidFill>
                <a:latin typeface="Open Sauce Italics"/>
              </a:rPr>
              <a:t>S2Verify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95148" y="6806973"/>
            <a:ext cx="6669498" cy="186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ED6E58"/>
                </a:solidFill>
                <a:latin typeface="Open Sauce Bold"/>
              </a:rPr>
              <a:t>40%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1E4165"/>
                </a:solidFill>
                <a:latin typeface="Open Sauce Bold"/>
              </a:rPr>
              <a:t> </a:t>
            </a:r>
            <a:r>
              <a:rPr lang="en-US" sz="2000">
                <a:solidFill>
                  <a:srgbClr val="1E4165"/>
                </a:solidFill>
                <a:latin typeface="Open Sauce"/>
              </a:rPr>
              <a:t>Companies will check candidate social media accounts during interview process.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1800">
                <a:solidFill>
                  <a:srgbClr val="1E4165"/>
                </a:solidFill>
                <a:latin typeface="Open Sauce Italics"/>
              </a:rPr>
              <a:t>Legal Jobs</a:t>
            </a:r>
          </a:p>
        </p:txBody>
      </p:sp>
      <p:sp>
        <p:nvSpPr>
          <p:cNvPr id="9" name="Freeform 9"/>
          <p:cNvSpPr/>
          <p:nvPr/>
        </p:nvSpPr>
        <p:spPr>
          <a:xfrm>
            <a:off x="1446164" y="4179503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" y="666750"/>
            <a:ext cx="6922871" cy="8953500"/>
          </a:xfrm>
          <a:custGeom>
            <a:avLst/>
            <a:gdLst/>
            <a:ahLst/>
            <a:cxnLst/>
            <a:rect l="l" t="t" r="r" b="b"/>
            <a:pathLst>
              <a:path w="8479754" h="10287000">
                <a:moveTo>
                  <a:pt x="0" y="0"/>
                </a:moveTo>
                <a:lnTo>
                  <a:pt x="8479754" y="0"/>
                </a:lnTo>
                <a:lnTo>
                  <a:pt x="84797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668" r="-126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82548" y="9258300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26930" y="3751569"/>
            <a:ext cx="736688" cy="723294"/>
          </a:xfrm>
          <a:custGeom>
            <a:avLst/>
            <a:gdLst/>
            <a:ahLst/>
            <a:cxnLst/>
            <a:rect l="l" t="t" r="r" b="b"/>
            <a:pathLst>
              <a:path w="736688" h="723294">
                <a:moveTo>
                  <a:pt x="0" y="0"/>
                </a:moveTo>
                <a:lnTo>
                  <a:pt x="736688" y="0"/>
                </a:lnTo>
                <a:lnTo>
                  <a:pt x="736688" y="723294"/>
                </a:lnTo>
                <a:lnTo>
                  <a:pt x="0" y="72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479754" y="679755"/>
            <a:ext cx="9686084" cy="120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</a:pPr>
            <a:r>
              <a:rPr lang="en-US" sz="7500">
                <a:solidFill>
                  <a:srgbClr val="E36B56"/>
                </a:solidFill>
                <a:latin typeface="Open Sans Bold"/>
              </a:rPr>
              <a:t>AGENDA</a:t>
            </a:r>
          </a:p>
        </p:txBody>
      </p:sp>
      <p:sp>
        <p:nvSpPr>
          <p:cNvPr id="6" name="Freeform 6"/>
          <p:cNvSpPr/>
          <p:nvPr/>
        </p:nvSpPr>
        <p:spPr>
          <a:xfrm>
            <a:off x="10526930" y="4951803"/>
            <a:ext cx="736688" cy="723294"/>
          </a:xfrm>
          <a:custGeom>
            <a:avLst/>
            <a:gdLst/>
            <a:ahLst/>
            <a:cxnLst/>
            <a:rect l="l" t="t" r="r" b="b"/>
            <a:pathLst>
              <a:path w="736688" h="723294">
                <a:moveTo>
                  <a:pt x="0" y="0"/>
                </a:moveTo>
                <a:lnTo>
                  <a:pt x="736688" y="0"/>
                </a:lnTo>
                <a:lnTo>
                  <a:pt x="736688" y="723294"/>
                </a:lnTo>
                <a:lnTo>
                  <a:pt x="0" y="72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526930" y="6152038"/>
            <a:ext cx="736688" cy="723294"/>
          </a:xfrm>
          <a:custGeom>
            <a:avLst/>
            <a:gdLst/>
            <a:ahLst/>
            <a:cxnLst/>
            <a:rect l="l" t="t" r="r" b="b"/>
            <a:pathLst>
              <a:path w="736688" h="723294">
                <a:moveTo>
                  <a:pt x="0" y="0"/>
                </a:moveTo>
                <a:lnTo>
                  <a:pt x="736688" y="0"/>
                </a:lnTo>
                <a:lnTo>
                  <a:pt x="736688" y="723293"/>
                </a:lnTo>
                <a:lnTo>
                  <a:pt x="0" y="723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526930" y="7352272"/>
            <a:ext cx="736688" cy="723294"/>
          </a:xfrm>
          <a:custGeom>
            <a:avLst/>
            <a:gdLst/>
            <a:ahLst/>
            <a:cxnLst/>
            <a:rect l="l" t="t" r="r" b="b"/>
            <a:pathLst>
              <a:path w="736688" h="723294">
                <a:moveTo>
                  <a:pt x="0" y="0"/>
                </a:moveTo>
                <a:lnTo>
                  <a:pt x="736688" y="0"/>
                </a:lnTo>
                <a:lnTo>
                  <a:pt x="736688" y="723294"/>
                </a:lnTo>
                <a:lnTo>
                  <a:pt x="0" y="72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736908" y="4946738"/>
            <a:ext cx="5887285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9"/>
              </a:lnSpc>
              <a:spcBef>
                <a:spcPct val="0"/>
              </a:spcBef>
            </a:pPr>
            <a:r>
              <a:rPr lang="en-US" sz="3499">
                <a:solidFill>
                  <a:srgbClr val="4F97A1"/>
                </a:solidFill>
                <a:latin typeface="Open Sauce Light"/>
              </a:rPr>
              <a:t>Broken Job Search Process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36908" y="6146972"/>
            <a:ext cx="5016719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9"/>
              </a:lnSpc>
              <a:spcBef>
                <a:spcPct val="0"/>
              </a:spcBef>
            </a:pPr>
            <a:r>
              <a:rPr lang="en-US" sz="3499">
                <a:solidFill>
                  <a:srgbClr val="4F97A1"/>
                </a:solidFill>
                <a:latin typeface="Open Sauce Light"/>
              </a:rPr>
              <a:t>10 Tips to Get Hired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6908" y="3776589"/>
            <a:ext cx="346011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9"/>
              </a:lnSpc>
              <a:spcBef>
                <a:spcPct val="0"/>
              </a:spcBef>
            </a:pPr>
            <a:r>
              <a:rPr lang="en-US" sz="3499">
                <a:solidFill>
                  <a:srgbClr val="4F97A1"/>
                </a:solidFill>
                <a:latin typeface="Open Sauce Light"/>
              </a:rPr>
              <a:t>My Background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06104" y="7347206"/>
            <a:ext cx="329091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9"/>
              </a:lnSpc>
              <a:spcBef>
                <a:spcPct val="0"/>
              </a:spcBef>
            </a:pPr>
            <a:r>
              <a:rPr lang="en-US" sz="3499">
                <a:solidFill>
                  <a:srgbClr val="4F97A1"/>
                </a:solidFill>
                <a:latin typeface="Open Sauce Light"/>
              </a:rPr>
              <a:t>Q&amp;A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7655" y="9156782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4794" y="5739901"/>
            <a:ext cx="18352794" cy="4685737"/>
          </a:xfrm>
          <a:custGeom>
            <a:avLst/>
            <a:gdLst/>
            <a:ahLst/>
            <a:cxnLst/>
            <a:rect l="l" t="t" r="r" b="b"/>
            <a:pathLst>
              <a:path w="18352794" h="4685737">
                <a:moveTo>
                  <a:pt x="0" y="0"/>
                </a:moveTo>
                <a:lnTo>
                  <a:pt x="18352794" y="0"/>
                </a:lnTo>
                <a:lnTo>
                  <a:pt x="18352794" y="4685737"/>
                </a:lnTo>
                <a:lnTo>
                  <a:pt x="0" y="4685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" t="-52642" b="-632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66110" y="1625101"/>
            <a:ext cx="10287" cy="4114800"/>
          </a:xfrm>
          <a:custGeom>
            <a:avLst/>
            <a:gdLst/>
            <a:ahLst/>
            <a:cxnLst/>
            <a:rect l="l" t="t" r="r" b="b"/>
            <a:pathLst>
              <a:path w="10287" h="4114800">
                <a:moveTo>
                  <a:pt x="0" y="0"/>
                </a:moveTo>
                <a:lnTo>
                  <a:pt x="10287" y="0"/>
                </a:lnTo>
                <a:lnTo>
                  <a:pt x="10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524472"/>
            <a:ext cx="18288000" cy="86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PROFESSIONAL DEVELOPMENT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8752" y="-178121"/>
            <a:ext cx="1836668" cy="2175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97"/>
              </a:lnSpc>
            </a:pPr>
            <a:r>
              <a:rPr lang="en-US" sz="12712">
                <a:solidFill>
                  <a:srgbClr val="002D4F">
                    <a:alpha val="28627"/>
                  </a:srgbClr>
                </a:solidFill>
                <a:latin typeface="Oswald Bold"/>
              </a:rPr>
              <a:t>08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6436" y="2211052"/>
            <a:ext cx="6406924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1E4165"/>
                </a:solidFill>
                <a:latin typeface="Open Sauce Bold"/>
              </a:rPr>
              <a:t>58%</a:t>
            </a:r>
            <a:r>
              <a:rPr lang="en-US" sz="5000">
                <a:solidFill>
                  <a:srgbClr val="ED6E58"/>
                </a:solidFill>
                <a:latin typeface="Open Sauce Light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rgbClr val="ED6E58"/>
                </a:solidFill>
                <a:latin typeface="Open Sauce Light"/>
              </a:rPr>
              <a:t>Employees improve job satisfaction through professional development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10731" y="2097293"/>
            <a:ext cx="6406924" cy="255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1E4165"/>
                </a:solidFill>
                <a:latin typeface="Open Sauce Bold"/>
              </a:rPr>
              <a:t>97%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rgbClr val="ED6E58"/>
                </a:solidFill>
                <a:latin typeface="Open Sauce Light"/>
              </a:rPr>
              <a:t>Enterprise decision-makers believe pandemic accelerated workplace digital transformation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7655" y="9156782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82739" y="1406114"/>
            <a:ext cx="12002" cy="4114800"/>
          </a:xfrm>
          <a:custGeom>
            <a:avLst/>
            <a:gdLst/>
            <a:ahLst/>
            <a:cxnLst/>
            <a:rect l="l" t="t" r="r" b="b"/>
            <a:pathLst>
              <a:path w="12002" h="4114800">
                <a:moveTo>
                  <a:pt x="0" y="0"/>
                </a:moveTo>
                <a:lnTo>
                  <a:pt x="12002" y="0"/>
                </a:lnTo>
                <a:lnTo>
                  <a:pt x="120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62765" y="1483046"/>
            <a:ext cx="12002" cy="4114800"/>
          </a:xfrm>
          <a:custGeom>
            <a:avLst/>
            <a:gdLst/>
            <a:ahLst/>
            <a:cxnLst/>
            <a:rect l="l" t="t" r="r" b="b"/>
            <a:pathLst>
              <a:path w="12002" h="4114800">
                <a:moveTo>
                  <a:pt x="0" y="0"/>
                </a:moveTo>
                <a:lnTo>
                  <a:pt x="12002" y="0"/>
                </a:lnTo>
                <a:lnTo>
                  <a:pt x="120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791991"/>
            <a:ext cx="18288000" cy="4451933"/>
          </a:xfrm>
          <a:custGeom>
            <a:avLst/>
            <a:gdLst/>
            <a:ahLst/>
            <a:cxnLst/>
            <a:rect l="l" t="t" r="r" b="b"/>
            <a:pathLst>
              <a:path w="18288000" h="4451933">
                <a:moveTo>
                  <a:pt x="0" y="0"/>
                </a:moveTo>
                <a:lnTo>
                  <a:pt x="18288000" y="0"/>
                </a:lnTo>
                <a:lnTo>
                  <a:pt x="18288000" y="4451933"/>
                </a:lnTo>
                <a:lnTo>
                  <a:pt x="0" y="4451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4318" b="-69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3905" y="5589412"/>
            <a:ext cx="16055395" cy="153864"/>
          </a:xfrm>
          <a:custGeom>
            <a:avLst/>
            <a:gdLst/>
            <a:ahLst/>
            <a:cxnLst/>
            <a:rect l="l" t="t" r="r" b="b"/>
            <a:pathLst>
              <a:path w="16055395" h="153864">
                <a:moveTo>
                  <a:pt x="0" y="0"/>
                </a:moveTo>
                <a:lnTo>
                  <a:pt x="16055395" y="0"/>
                </a:lnTo>
                <a:lnTo>
                  <a:pt x="16055395" y="153864"/>
                </a:lnTo>
                <a:lnTo>
                  <a:pt x="0" y="153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5328" y="-110619"/>
            <a:ext cx="1726744" cy="205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32"/>
              </a:lnSpc>
            </a:pPr>
            <a:r>
              <a:rPr lang="en-US" sz="11951">
                <a:solidFill>
                  <a:srgbClr val="002D4F">
                    <a:alpha val="28627"/>
                  </a:srgbClr>
                </a:solidFill>
                <a:latin typeface="Oswald Bold"/>
              </a:rPr>
              <a:t>09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621979"/>
            <a:ext cx="18288000" cy="86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KNOW YOUR WORTH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746" y="5648026"/>
            <a:ext cx="18134507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endParaRPr/>
          </a:p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1E4165"/>
                </a:solidFill>
                <a:latin typeface="Open Sauce Light"/>
              </a:rPr>
              <a:t>Skill Set Analysis | Trend Research  | Articulate with Confidence</a:t>
            </a:r>
          </a:p>
          <a:p>
            <a:pPr algn="ctr">
              <a:lnSpc>
                <a:spcPts val="4500"/>
              </a:lnSpc>
              <a:spcBef>
                <a:spcPct val="0"/>
              </a:spcBef>
            </a:pPr>
            <a:endParaRPr lang="en-US" sz="3000">
              <a:solidFill>
                <a:srgbClr val="1E4165"/>
              </a:solidFill>
              <a:latin typeface="Open Sauce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4659" y="2071402"/>
            <a:ext cx="5889053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1E4165"/>
                </a:solidFill>
                <a:latin typeface="Open Sauce Bold"/>
              </a:rPr>
              <a:t>78%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rgbClr val="ED6E58"/>
                </a:solidFill>
                <a:latin typeface="Open Sauce Light"/>
              </a:rPr>
              <a:t>Employers Anticipate Salary Negotiations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73712" y="2071402"/>
            <a:ext cx="5889053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1E4165"/>
                </a:solidFill>
                <a:latin typeface="Open Sauce Bold"/>
              </a:rPr>
              <a:t>40%</a:t>
            </a:r>
          </a:p>
          <a:p>
            <a:pPr algn="ctr">
              <a:lnSpc>
                <a:spcPts val="4200"/>
              </a:lnSpc>
            </a:pPr>
            <a:r>
              <a:rPr lang="en-US" sz="2800">
                <a:solidFill>
                  <a:srgbClr val="D7725E"/>
                </a:solidFill>
                <a:latin typeface="Open Sauce Light"/>
              </a:rPr>
              <a:t>Applicants Don’t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rgbClr val="D7725E"/>
                </a:solidFill>
                <a:latin typeface="Open Sauce Light"/>
              </a:rPr>
              <a:t>Negotiate Salary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40371" y="2071402"/>
            <a:ext cx="5889053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1E4165"/>
                </a:solidFill>
                <a:latin typeface="Open Sauce Bold"/>
              </a:rPr>
              <a:t>58%</a:t>
            </a:r>
          </a:p>
          <a:p>
            <a:pPr algn="ctr">
              <a:lnSpc>
                <a:spcPts val="4200"/>
              </a:lnSpc>
            </a:pPr>
            <a:r>
              <a:rPr lang="en-US" sz="2800">
                <a:solidFill>
                  <a:srgbClr val="D7725E"/>
                </a:solidFill>
                <a:latin typeface="Open Sauce Light"/>
              </a:rPr>
              <a:t>Millennials Are Not 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800">
                <a:solidFill>
                  <a:srgbClr val="D7725E"/>
                </a:solidFill>
                <a:latin typeface="Open Sauce Light"/>
              </a:rPr>
              <a:t>Negotiating Salary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2665" y="2464926"/>
            <a:ext cx="9548280" cy="4160545"/>
          </a:xfrm>
          <a:custGeom>
            <a:avLst/>
            <a:gdLst/>
            <a:ahLst/>
            <a:cxnLst/>
            <a:rect l="l" t="t" r="r" b="b"/>
            <a:pathLst>
              <a:path w="9548280" h="4160545">
                <a:moveTo>
                  <a:pt x="0" y="0"/>
                </a:moveTo>
                <a:lnTo>
                  <a:pt x="9548280" y="0"/>
                </a:lnTo>
                <a:lnTo>
                  <a:pt x="9548280" y="4160545"/>
                </a:lnTo>
                <a:lnTo>
                  <a:pt x="0" y="4160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5" r="-6115"/>
            </a:stretch>
          </a:blipFill>
          <a:ln w="66675" cap="sq">
            <a:solidFill>
              <a:srgbClr val="1E416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17655" y="9156782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5810" y="2464926"/>
            <a:ext cx="7709993" cy="6436004"/>
          </a:xfrm>
          <a:custGeom>
            <a:avLst/>
            <a:gdLst/>
            <a:ahLst/>
            <a:cxnLst/>
            <a:rect l="l" t="t" r="r" b="b"/>
            <a:pathLst>
              <a:path w="7709993" h="6436004">
                <a:moveTo>
                  <a:pt x="0" y="0"/>
                </a:moveTo>
                <a:lnTo>
                  <a:pt x="7709993" y="0"/>
                </a:lnTo>
                <a:lnTo>
                  <a:pt x="7709993" y="6436004"/>
                </a:lnTo>
                <a:lnTo>
                  <a:pt x="0" y="6436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47625" cap="sq">
            <a:solidFill>
              <a:srgbClr val="1E416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621979"/>
            <a:ext cx="18288000" cy="86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JOB SEARCH RESOURCES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5328" y="-110619"/>
            <a:ext cx="1726744" cy="205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32"/>
              </a:lnSpc>
            </a:pPr>
            <a:r>
              <a:rPr lang="en-US" sz="11951">
                <a:solidFill>
                  <a:srgbClr val="002D4F">
                    <a:alpha val="28627"/>
                  </a:srgbClr>
                </a:solidFill>
                <a:latin typeface="Oswald Bold"/>
              </a:rPr>
              <a:t>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68172" y="971512"/>
            <a:ext cx="9844219" cy="978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5"/>
              </a:lnSpc>
            </a:pPr>
            <a:r>
              <a:rPr lang="en-US" sz="6051">
                <a:solidFill>
                  <a:srgbClr val="E36B56"/>
                </a:solidFill>
                <a:latin typeface="Open Sans Bold"/>
              </a:rPr>
              <a:t>I'M BEVIN DOCKRAY </a:t>
            </a:r>
          </a:p>
        </p:txBody>
      </p:sp>
      <p:sp>
        <p:nvSpPr>
          <p:cNvPr id="3" name="AutoShape 3"/>
          <p:cNvSpPr/>
          <p:nvPr/>
        </p:nvSpPr>
        <p:spPr>
          <a:xfrm>
            <a:off x="8375847" y="8881440"/>
            <a:ext cx="875768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74456" y="971512"/>
            <a:ext cx="6416945" cy="7909924"/>
          </a:xfrm>
          <a:custGeom>
            <a:avLst/>
            <a:gdLst/>
            <a:ahLst/>
            <a:cxnLst/>
            <a:rect l="l" t="t" r="r" b="b"/>
            <a:pathLst>
              <a:path w="6466985" h="8356301">
                <a:moveTo>
                  <a:pt x="0" y="0"/>
                </a:moveTo>
                <a:lnTo>
                  <a:pt x="6466985" y="0"/>
                </a:lnTo>
                <a:lnTo>
                  <a:pt x="6466985" y="8356302"/>
                </a:lnTo>
                <a:lnTo>
                  <a:pt x="0" y="8356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2" t="-4606" r="-2719" b="-9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082548" y="9258300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8667019" y="8890965"/>
            <a:ext cx="8646525" cy="0"/>
          </a:xfrm>
          <a:prstGeom prst="line">
            <a:avLst/>
          </a:prstGeom>
          <a:ln w="19050" cap="rnd">
            <a:solidFill>
              <a:srgbClr val="4F9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8487002" y="4624126"/>
            <a:ext cx="8646525" cy="0"/>
          </a:xfrm>
          <a:prstGeom prst="line">
            <a:avLst/>
          </a:prstGeom>
          <a:ln w="19050" cap="rnd">
            <a:solidFill>
              <a:srgbClr val="4F9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8667019" y="6943008"/>
            <a:ext cx="8646525" cy="0"/>
          </a:xfrm>
          <a:prstGeom prst="line">
            <a:avLst/>
          </a:prstGeom>
          <a:ln w="19050" cap="rnd">
            <a:solidFill>
              <a:srgbClr val="4F9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908887" y="7376490"/>
            <a:ext cx="1025695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Mom of 3 Young Adults</a:t>
            </a:r>
          </a:p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Miami Freshman Daughter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00794" y="3139908"/>
            <a:ext cx="932339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Certified Career Coach &amp; Founder of </a:t>
            </a:r>
          </a:p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Let’s Build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08887" y="5116006"/>
            <a:ext cx="1025695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30+ Years Marketing Experience for Recognizable Companies &amp; Nonprofits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130010" y="9407566"/>
            <a:ext cx="18165838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  <a:spcBef>
                <a:spcPct val="0"/>
              </a:spcBef>
            </a:pPr>
            <a:r>
              <a:rPr lang="en-US" sz="2900">
                <a:solidFill>
                  <a:srgbClr val="ED6E58"/>
                </a:solidFill>
                <a:latin typeface="Open Sauce Bold"/>
              </a:rPr>
              <a:t>www.letsbuildyouco.com | </a:t>
            </a:r>
            <a:r>
              <a:rPr lang="en-US" sz="2900">
                <a:solidFill>
                  <a:srgbClr val="4F97A1"/>
                </a:solidFill>
                <a:latin typeface="Open Sauce Bold"/>
              </a:rPr>
              <a:t>bevin@letsbuildyouco.com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12775" y="7247265"/>
            <a:ext cx="8646525" cy="0"/>
          </a:xfrm>
          <a:prstGeom prst="line">
            <a:avLst/>
          </a:prstGeom>
          <a:ln w="19050" cap="rnd">
            <a:solidFill>
              <a:srgbClr val="4F9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8612775" y="4033887"/>
            <a:ext cx="8646525" cy="0"/>
          </a:xfrm>
          <a:prstGeom prst="line">
            <a:avLst/>
          </a:prstGeom>
          <a:ln w="19050" cap="rnd">
            <a:solidFill>
              <a:srgbClr val="4F9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556314"/>
            <a:ext cx="6880187" cy="6320986"/>
          </a:xfrm>
          <a:custGeom>
            <a:avLst/>
            <a:gdLst/>
            <a:ahLst/>
            <a:cxnLst/>
            <a:rect l="l" t="t" r="r" b="b"/>
            <a:pathLst>
              <a:path w="6933555" h="6497873">
                <a:moveTo>
                  <a:pt x="0" y="0"/>
                </a:moveTo>
                <a:lnTo>
                  <a:pt x="6933555" y="0"/>
                </a:lnTo>
                <a:lnTo>
                  <a:pt x="6933555" y="6497873"/>
                </a:lnTo>
                <a:lnTo>
                  <a:pt x="0" y="6497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161" t="-14611" r="-30161" b="-136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8775181" y="5557600"/>
            <a:ext cx="8646525" cy="0"/>
          </a:xfrm>
          <a:prstGeom prst="line">
            <a:avLst/>
          </a:prstGeom>
          <a:ln w="19050" cap="rnd">
            <a:solidFill>
              <a:srgbClr val="4F97A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031050" y="5710000"/>
            <a:ext cx="1025695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Are you being ghosted after multiple</a:t>
            </a:r>
          </a:p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interview rounds?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08887" y="2665177"/>
            <a:ext cx="1037911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Are you sending out hundreds of resumes </a:t>
            </a:r>
          </a:p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and not getting interviews?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677005"/>
            <a:ext cx="18288000" cy="101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7"/>
              </a:lnSpc>
            </a:pPr>
            <a:r>
              <a:rPr lang="en-US" sz="6300">
                <a:solidFill>
                  <a:srgbClr val="E36B56"/>
                </a:solidFill>
                <a:latin typeface="Open Sans Bold"/>
              </a:rPr>
              <a:t>JOB HUNT: MISSION IMPOSSIBLE?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69968" y="4186287"/>
            <a:ext cx="1037911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Are you being asked to do homework </a:t>
            </a:r>
          </a:p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assignments?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088255" y="9258300"/>
            <a:ext cx="1020039" cy="873047"/>
          </a:xfrm>
          <a:custGeom>
            <a:avLst/>
            <a:gdLst/>
            <a:ahLst/>
            <a:cxnLst/>
            <a:rect l="l" t="t" r="r" b="b"/>
            <a:pathLst>
              <a:path w="1020039" h="873047">
                <a:moveTo>
                  <a:pt x="0" y="0"/>
                </a:moveTo>
                <a:lnTo>
                  <a:pt x="1020039" y="0"/>
                </a:lnTo>
                <a:lnTo>
                  <a:pt x="1020039" y="873047"/>
                </a:lnTo>
                <a:lnTo>
                  <a:pt x="0" y="873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969968" y="7399665"/>
            <a:ext cx="1025695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Do you think you’re facing age </a:t>
            </a:r>
          </a:p>
          <a:p>
            <a:pPr algn="ctr">
              <a:lnSpc>
                <a:spcPts val="4500"/>
              </a:lnSpc>
            </a:pPr>
            <a:r>
              <a:rPr lang="en-US" sz="3000">
                <a:solidFill>
                  <a:srgbClr val="4F97A1"/>
                </a:solidFill>
                <a:latin typeface="Open Sauce Light"/>
              </a:rPr>
              <a:t>discrimination or ageism?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1410545" y="9598861"/>
            <a:ext cx="9441595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Open Sauce Light"/>
              </a:rPr>
              <a:t>Poll 1: What is your current professional situation?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09" y="7465862"/>
            <a:ext cx="18275391" cy="2821138"/>
          </a:xfrm>
          <a:custGeom>
            <a:avLst/>
            <a:gdLst/>
            <a:ahLst/>
            <a:cxnLst/>
            <a:rect l="l" t="t" r="r" b="b"/>
            <a:pathLst>
              <a:path w="18275391" h="3305525">
                <a:moveTo>
                  <a:pt x="0" y="0"/>
                </a:moveTo>
                <a:lnTo>
                  <a:pt x="18275391" y="0"/>
                </a:lnTo>
                <a:lnTo>
                  <a:pt x="18275391" y="3305525"/>
                </a:lnTo>
                <a:lnTo>
                  <a:pt x="0" y="3305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6" t="-56326" r="-2440" b="-1649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79594" y="1219454"/>
            <a:ext cx="12593" cy="5037372"/>
          </a:xfrm>
          <a:custGeom>
            <a:avLst/>
            <a:gdLst/>
            <a:ahLst/>
            <a:cxnLst/>
            <a:rect l="l" t="t" r="r" b="b"/>
            <a:pathLst>
              <a:path w="12593" h="5037372">
                <a:moveTo>
                  <a:pt x="0" y="0"/>
                </a:moveTo>
                <a:lnTo>
                  <a:pt x="12593" y="0"/>
                </a:lnTo>
                <a:lnTo>
                  <a:pt x="12593" y="5037372"/>
                </a:lnTo>
                <a:lnTo>
                  <a:pt x="0" y="5037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92935" y="1404125"/>
            <a:ext cx="11670" cy="4668029"/>
          </a:xfrm>
          <a:custGeom>
            <a:avLst/>
            <a:gdLst/>
            <a:ahLst/>
            <a:cxnLst/>
            <a:rect l="l" t="t" r="r" b="b"/>
            <a:pathLst>
              <a:path w="11670" h="4668029">
                <a:moveTo>
                  <a:pt x="0" y="0"/>
                </a:moveTo>
                <a:lnTo>
                  <a:pt x="11670" y="0"/>
                </a:lnTo>
                <a:lnTo>
                  <a:pt x="11670" y="4668029"/>
                </a:lnTo>
                <a:lnTo>
                  <a:pt x="0" y="466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29337" y="89790"/>
            <a:ext cx="18275391" cy="112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</a:pPr>
            <a:r>
              <a:rPr lang="en-US" sz="7000">
                <a:solidFill>
                  <a:srgbClr val="E36B56"/>
                </a:solidFill>
                <a:latin typeface="Open Sans Bold"/>
              </a:rPr>
              <a:t>AI TOOLS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318" y="2515439"/>
            <a:ext cx="5264677" cy="2364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dirty="0">
                <a:solidFill>
                  <a:srgbClr val="E36B56"/>
                </a:solidFill>
                <a:latin typeface="Open Sauce Bold"/>
              </a:rPr>
              <a:t>35%</a:t>
            </a:r>
            <a:r>
              <a:rPr lang="en-US" sz="3999" dirty="0">
                <a:solidFill>
                  <a:srgbClr val="4F97A1"/>
                </a:solidFill>
                <a:latin typeface="Open Sauce"/>
              </a:rPr>
              <a:t> 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solidFill>
                  <a:srgbClr val="4F97A1"/>
                </a:solidFill>
                <a:latin typeface="Open Sauce"/>
              </a:rPr>
              <a:t>More applications submitted by jobseekers on LinkedIn in 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solidFill>
                  <a:srgbClr val="4F97A1"/>
                </a:solidFill>
                <a:latin typeface="Open Sauce"/>
              </a:rPr>
              <a:t>2023 vs 2022</a:t>
            </a:r>
          </a:p>
          <a:p>
            <a:pPr algn="ctr">
              <a:lnSpc>
                <a:spcPts val="1698"/>
              </a:lnSpc>
            </a:pPr>
            <a:endParaRPr lang="en-US" sz="2000" dirty="0">
              <a:solidFill>
                <a:srgbClr val="4F97A1"/>
              </a:solidFill>
              <a:latin typeface="Open Sauce"/>
            </a:endParaRPr>
          </a:p>
          <a:p>
            <a:pPr algn="ctr">
              <a:lnSpc>
                <a:spcPts val="1698"/>
              </a:lnSpc>
              <a:spcBef>
                <a:spcPct val="0"/>
              </a:spcBef>
            </a:pPr>
            <a:endParaRPr lang="en-US" sz="2000" dirty="0">
              <a:solidFill>
                <a:srgbClr val="4F97A1"/>
              </a:solidFill>
              <a:latin typeface="Open Sau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092935" y="1636355"/>
            <a:ext cx="6195065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>
                <a:solidFill>
                  <a:srgbClr val="4F97A1"/>
                </a:solidFill>
                <a:latin typeface="Open Sauce Bold"/>
              </a:rPr>
              <a:t>Recruitment Overload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9337" y="1645879"/>
            <a:ext cx="5386332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4F97A1"/>
                </a:solidFill>
                <a:latin typeface="Open Sauce Bold"/>
              </a:rPr>
              <a:t>Increased Competition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17814" y="1581170"/>
            <a:ext cx="6686791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>
                <a:solidFill>
                  <a:srgbClr val="4F97A1"/>
                </a:solidFill>
                <a:latin typeface="Open Sauce Bold"/>
              </a:rPr>
              <a:t>Applicant Misrepresentation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16431" y="2428489"/>
            <a:ext cx="667650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E36B56"/>
                </a:solidFill>
                <a:latin typeface="Open Sauce Bold"/>
              </a:rPr>
              <a:t>75%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4F97A1"/>
                </a:solidFill>
                <a:latin typeface="Open Sauce"/>
              </a:rPr>
              <a:t>Applicants don’t meet minimum job criteria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96619" y="4010025"/>
            <a:ext cx="6666979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E36B56"/>
                </a:solidFill>
                <a:latin typeface="Open Sauce Bold"/>
              </a:rPr>
              <a:t>85%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4F97A1"/>
                </a:solidFill>
                <a:latin typeface="Open Sauce"/>
              </a:rPr>
              <a:t>Applicants lie on their resumes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43740" y="3838189"/>
            <a:ext cx="6102314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>
                <a:solidFill>
                  <a:srgbClr val="ED6E58"/>
                </a:solidFill>
                <a:latin typeface="Open Sauce Bold"/>
              </a:rPr>
              <a:t>40%</a:t>
            </a:r>
            <a:r>
              <a:rPr lang="en-US" sz="3999">
                <a:solidFill>
                  <a:srgbClr val="4F97A1"/>
                </a:solidFill>
                <a:latin typeface="Open Sauce"/>
              </a:rPr>
              <a:t>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4F97A1"/>
                </a:solidFill>
                <a:latin typeface="Open Sauce"/>
              </a:rPr>
              <a:t>Job seekers were ghosted by employers after multiple interviews, up from 30% in 2022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73123" y="2426757"/>
            <a:ext cx="621487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3999">
                <a:solidFill>
                  <a:srgbClr val="ED6E58"/>
                </a:solidFill>
                <a:latin typeface="Open Sauce Bold"/>
              </a:rPr>
              <a:t>30%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4F97A1"/>
                </a:solidFill>
                <a:latin typeface="Open Sauce"/>
              </a:rPr>
              <a:t>Tech layoffs were in recruiting roles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08254" y="9608807"/>
            <a:ext cx="3775025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Open Sauce Light"/>
              </a:rPr>
              <a:t>Source: </a:t>
            </a:r>
            <a:r>
              <a:rPr lang="en-US" sz="2500">
                <a:solidFill>
                  <a:srgbClr val="000000"/>
                </a:solidFill>
                <a:latin typeface="Open Sauce Light Italics"/>
              </a:rPr>
              <a:t>Money </a:t>
            </a:r>
            <a:r>
              <a:rPr lang="en-US" sz="2500">
                <a:solidFill>
                  <a:srgbClr val="000000"/>
                </a:solidFill>
                <a:latin typeface="Open Sauce Light"/>
              </a:rPr>
              <a:t>magazine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92170" y="9258300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5293" y="1186688"/>
            <a:ext cx="6254145" cy="7913623"/>
          </a:xfrm>
          <a:custGeom>
            <a:avLst/>
            <a:gdLst/>
            <a:ahLst/>
            <a:cxnLst/>
            <a:rect l="l" t="t" r="r" b="b"/>
            <a:pathLst>
              <a:path w="7776712" h="10287000">
                <a:moveTo>
                  <a:pt x="0" y="0"/>
                </a:moveTo>
                <a:lnTo>
                  <a:pt x="7776712" y="0"/>
                </a:lnTo>
                <a:lnTo>
                  <a:pt x="7776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71" r="-23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63239" y="4034547"/>
            <a:ext cx="6187154" cy="5635934"/>
          </a:xfrm>
          <a:custGeom>
            <a:avLst/>
            <a:gdLst/>
            <a:ahLst/>
            <a:cxnLst/>
            <a:rect l="l" t="t" r="r" b="b"/>
            <a:pathLst>
              <a:path w="6187154" h="5635934">
                <a:moveTo>
                  <a:pt x="0" y="0"/>
                </a:moveTo>
                <a:lnTo>
                  <a:pt x="6187154" y="0"/>
                </a:lnTo>
                <a:lnTo>
                  <a:pt x="6187154" y="5635935"/>
                </a:lnTo>
                <a:lnTo>
                  <a:pt x="0" y="5635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76712" y="510098"/>
            <a:ext cx="10511288" cy="754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4800">
                <a:solidFill>
                  <a:srgbClr val="E36B56"/>
                </a:solidFill>
                <a:latin typeface="Open Sans Bold"/>
              </a:rPr>
              <a:t>APPLICANT TRACKING SYSTEM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86522" y="1724824"/>
            <a:ext cx="10323386" cy="64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3599">
                <a:solidFill>
                  <a:srgbClr val="1E4165"/>
                </a:solidFill>
                <a:latin typeface="Open Sauce Light"/>
              </a:rPr>
              <a:t>Used by 90% of Fortune 500 Companies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85231" y="4472189"/>
            <a:ext cx="4956072" cy="3876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0"/>
              </a:lnSpc>
            </a:pPr>
            <a:r>
              <a:rPr lang="en-US" sz="6000">
                <a:solidFill>
                  <a:srgbClr val="ED6E58"/>
                </a:solidFill>
                <a:latin typeface="Open Sauce Bold"/>
              </a:rPr>
              <a:t>75% </a:t>
            </a:r>
          </a:p>
          <a:p>
            <a:pPr algn="ctr">
              <a:lnSpc>
                <a:spcPts val="4591"/>
              </a:lnSpc>
            </a:pPr>
            <a:r>
              <a:rPr lang="en-US" sz="2799">
                <a:solidFill>
                  <a:srgbClr val="4F97A1"/>
                </a:solidFill>
                <a:latin typeface="Open Sauce Bold"/>
              </a:rPr>
              <a:t>Resumes Rejected </a:t>
            </a:r>
          </a:p>
          <a:p>
            <a:pPr algn="ctr">
              <a:lnSpc>
                <a:spcPts val="4591"/>
              </a:lnSpc>
            </a:pPr>
            <a:r>
              <a:rPr lang="en-US" sz="2799">
                <a:solidFill>
                  <a:srgbClr val="4F97A1"/>
                </a:solidFill>
                <a:latin typeface="Open Sauce Bold"/>
              </a:rPr>
              <a:t>Before Making It </a:t>
            </a:r>
          </a:p>
          <a:p>
            <a:pPr algn="ctr">
              <a:lnSpc>
                <a:spcPts val="4591"/>
              </a:lnSpc>
            </a:pPr>
            <a:r>
              <a:rPr lang="en-US" sz="2799">
                <a:solidFill>
                  <a:srgbClr val="4F97A1"/>
                </a:solidFill>
                <a:latin typeface="Open Sauce Bold"/>
              </a:rPr>
              <a:t>To a Recruiter</a:t>
            </a:r>
          </a:p>
          <a:p>
            <a:pPr algn="ctr">
              <a:lnSpc>
                <a:spcPts val="3436"/>
              </a:lnSpc>
            </a:pPr>
            <a:r>
              <a:rPr lang="en-US" sz="2291">
                <a:solidFill>
                  <a:srgbClr val="4F97A1"/>
                </a:solidFill>
                <a:latin typeface="Open Sauce Light Italics"/>
              </a:rPr>
              <a:t>Forbes</a:t>
            </a:r>
          </a:p>
          <a:p>
            <a:pPr algn="ctr">
              <a:lnSpc>
                <a:spcPts val="3286"/>
              </a:lnSpc>
              <a:spcBef>
                <a:spcPct val="0"/>
              </a:spcBef>
            </a:pPr>
            <a:endParaRPr lang="en-US" sz="2291">
              <a:solidFill>
                <a:srgbClr val="4F97A1"/>
              </a:solidFill>
              <a:latin typeface="Open Sauce Light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57777" y="2828682"/>
            <a:ext cx="10452131" cy="64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  <a:spcBef>
                <a:spcPct val="0"/>
              </a:spcBef>
            </a:pPr>
            <a:r>
              <a:rPr lang="en-US" sz="3599">
                <a:solidFill>
                  <a:srgbClr val="1E4165"/>
                </a:solidFill>
                <a:latin typeface="Open Sauce Light"/>
              </a:rPr>
              <a:t>100+ ATS Systems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97950" y="9258300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90" y="0"/>
                </a:lnTo>
                <a:lnTo>
                  <a:pt x="1083290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895134" y="2028172"/>
            <a:ext cx="8955131" cy="8157310"/>
          </a:xfrm>
          <a:custGeom>
            <a:avLst/>
            <a:gdLst/>
            <a:ahLst/>
            <a:cxnLst/>
            <a:rect l="l" t="t" r="r" b="b"/>
            <a:pathLst>
              <a:path w="8955131" h="8157310">
                <a:moveTo>
                  <a:pt x="0" y="0"/>
                </a:moveTo>
                <a:lnTo>
                  <a:pt x="8955131" y="0"/>
                </a:lnTo>
                <a:lnTo>
                  <a:pt x="8955131" y="8157310"/>
                </a:lnTo>
                <a:lnTo>
                  <a:pt x="0" y="8157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" y="1218130"/>
            <a:ext cx="6637247" cy="7679640"/>
          </a:xfrm>
          <a:custGeom>
            <a:avLst/>
            <a:gdLst/>
            <a:ahLst/>
            <a:cxnLst/>
            <a:rect l="l" t="t" r="r" b="b"/>
            <a:pathLst>
              <a:path w="7265779" h="8391138">
                <a:moveTo>
                  <a:pt x="0" y="0"/>
                </a:moveTo>
                <a:lnTo>
                  <a:pt x="7265779" y="0"/>
                </a:lnTo>
                <a:lnTo>
                  <a:pt x="7265779" y="8391139"/>
                </a:lnTo>
                <a:lnTo>
                  <a:pt x="0" y="8391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84" t="-1217" r="-8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792193" y="2788607"/>
            <a:ext cx="9161012" cy="5781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2833">
                <a:solidFill>
                  <a:srgbClr val="FFFFFF"/>
                </a:solidFill>
                <a:latin typeface="Open Sauce Bold"/>
              </a:rPr>
              <a:t>Multiple Interview Rounds</a:t>
            </a:r>
          </a:p>
          <a:p>
            <a:pPr algn="ctr">
              <a:lnSpc>
                <a:spcPts val="6799"/>
              </a:lnSpc>
            </a:pPr>
            <a:r>
              <a:rPr lang="en-US" sz="2833">
                <a:solidFill>
                  <a:srgbClr val="FFFFFF"/>
                </a:solidFill>
                <a:latin typeface="Open Sauce Bold"/>
              </a:rPr>
              <a:t>Tests, Assessments, Projects</a:t>
            </a:r>
          </a:p>
          <a:p>
            <a:pPr algn="ctr">
              <a:lnSpc>
                <a:spcPts val="6799"/>
              </a:lnSpc>
            </a:pPr>
            <a:r>
              <a:rPr lang="en-US" sz="2833">
                <a:solidFill>
                  <a:srgbClr val="FFFFFF"/>
                </a:solidFill>
                <a:latin typeface="Open Sauce Bold"/>
              </a:rPr>
              <a:t>Poor Planning &amp; Communication</a:t>
            </a:r>
          </a:p>
          <a:p>
            <a:pPr algn="ctr">
              <a:lnSpc>
                <a:spcPts val="6799"/>
              </a:lnSpc>
            </a:pPr>
            <a:r>
              <a:rPr lang="en-US" sz="2833">
                <a:solidFill>
                  <a:srgbClr val="FFFFFF"/>
                </a:solidFill>
                <a:latin typeface="Open Sauce Bold"/>
              </a:rPr>
              <a:t>Hiring Committees</a:t>
            </a:r>
          </a:p>
          <a:p>
            <a:pPr algn="ctr">
              <a:lnSpc>
                <a:spcPts val="6799"/>
              </a:lnSpc>
            </a:pPr>
            <a:r>
              <a:rPr lang="en-US" sz="2833">
                <a:solidFill>
                  <a:srgbClr val="FFFFFF"/>
                </a:solidFill>
                <a:latin typeface="Open Sauce Bold"/>
              </a:rPr>
              <a:t>Unprepared Interviewers</a:t>
            </a:r>
          </a:p>
          <a:p>
            <a:pPr algn="ctr">
              <a:lnSpc>
                <a:spcPts val="6799"/>
              </a:lnSpc>
            </a:pPr>
            <a:r>
              <a:rPr lang="en-US" sz="2833">
                <a:solidFill>
                  <a:srgbClr val="FFFFFF"/>
                </a:solidFill>
                <a:latin typeface="Open Sauce Bold"/>
              </a:rPr>
              <a:t>Hiring Criteria Disagreements</a:t>
            </a:r>
          </a:p>
          <a:p>
            <a:pPr algn="ctr">
              <a:lnSpc>
                <a:spcPts val="5099"/>
              </a:lnSpc>
            </a:pPr>
            <a:endParaRPr lang="en-US" sz="2833">
              <a:solidFill>
                <a:srgbClr val="FFFFFF"/>
              </a:solidFill>
              <a:latin typeface="Open Sauc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72332" y="515069"/>
            <a:ext cx="10115668" cy="96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HIRING MARATHON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379921"/>
            <a:ext cx="18288000" cy="96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GHOST JOBS = FAKE JOBS</a:t>
            </a:r>
          </a:p>
        </p:txBody>
      </p:sp>
      <p:sp>
        <p:nvSpPr>
          <p:cNvPr id="4" name="Freeform 4"/>
          <p:cNvSpPr/>
          <p:nvPr/>
        </p:nvSpPr>
        <p:spPr>
          <a:xfrm>
            <a:off x="17027187" y="9046638"/>
            <a:ext cx="1083289" cy="927182"/>
          </a:xfrm>
          <a:custGeom>
            <a:avLst/>
            <a:gdLst/>
            <a:ahLst/>
            <a:cxnLst/>
            <a:rect l="l" t="t" r="r" b="b"/>
            <a:pathLst>
              <a:path w="1083289" h="927182">
                <a:moveTo>
                  <a:pt x="0" y="0"/>
                </a:moveTo>
                <a:lnTo>
                  <a:pt x="1083289" y="0"/>
                </a:lnTo>
                <a:lnTo>
                  <a:pt x="1083289" y="927182"/>
                </a:lnTo>
                <a:lnTo>
                  <a:pt x="0" y="927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80548" y="4073085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11987" y="6476413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711987" y="1521014"/>
            <a:ext cx="7256282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>
                <a:solidFill>
                  <a:srgbClr val="ED6E58"/>
                </a:solidFill>
                <a:latin typeface="Open Sauce Bold"/>
              </a:rPr>
              <a:t>27%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 dirty="0">
                <a:solidFill>
                  <a:srgbClr val="ED6E58"/>
                </a:solidFill>
                <a:latin typeface="Open Sauce Bold"/>
              </a:rPr>
              <a:t> </a:t>
            </a:r>
            <a:r>
              <a:rPr lang="en-US" sz="2000" dirty="0">
                <a:solidFill>
                  <a:srgbClr val="1E4165"/>
                </a:solidFill>
                <a:latin typeface="Open Sauce"/>
              </a:rPr>
              <a:t>Of </a:t>
            </a:r>
            <a:r>
              <a:rPr lang="en-US" sz="2000" dirty="0">
                <a:solidFill>
                  <a:srgbClr val="ED6E58"/>
                </a:solidFill>
                <a:latin typeface="Open Sauce Bold"/>
              </a:rPr>
              <a:t>1,000</a:t>
            </a:r>
            <a:r>
              <a:rPr lang="en-US" sz="2000" dirty="0">
                <a:solidFill>
                  <a:srgbClr val="1E4165"/>
                </a:solidFill>
                <a:latin typeface="Open Sauce"/>
              </a:rPr>
              <a:t> hiring managers left fake jobs posted for </a:t>
            </a:r>
            <a:r>
              <a:rPr lang="en-US" sz="2000" dirty="0">
                <a:solidFill>
                  <a:srgbClr val="ED6E58"/>
                </a:solidFill>
                <a:latin typeface="Open Sauce Bold"/>
              </a:rPr>
              <a:t>4 months</a:t>
            </a:r>
            <a:r>
              <a:rPr lang="en-US" sz="2000" dirty="0">
                <a:solidFill>
                  <a:srgbClr val="1E4165"/>
                </a:solidFill>
                <a:latin typeface="Open Sauce"/>
              </a:rPr>
              <a:t>, never intending to fill them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65719" y="3923828"/>
            <a:ext cx="7748818" cy="211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>
                <a:solidFill>
                  <a:srgbClr val="ED6E58"/>
                </a:solidFill>
                <a:latin typeface="Open Sauce Bold"/>
              </a:rPr>
              <a:t>50%</a:t>
            </a:r>
          </a:p>
          <a:p>
            <a:pPr algn="ctr">
              <a:lnSpc>
                <a:spcPts val="3009"/>
              </a:lnSpc>
              <a:spcBef>
                <a:spcPct val="0"/>
              </a:spcBef>
            </a:pPr>
            <a:r>
              <a:rPr lang="en-US" sz="2006" dirty="0">
                <a:solidFill>
                  <a:srgbClr val="1E4165"/>
                </a:solidFill>
                <a:latin typeface="Open Sauce"/>
              </a:rPr>
              <a:t> </a:t>
            </a:r>
            <a:r>
              <a:rPr lang="en-US" sz="2000" dirty="0">
                <a:solidFill>
                  <a:srgbClr val="1E4165"/>
                </a:solidFill>
                <a:latin typeface="Open Sauce"/>
              </a:rPr>
              <a:t>Of </a:t>
            </a:r>
            <a:r>
              <a:rPr lang="en-US" sz="2000" dirty="0">
                <a:solidFill>
                  <a:srgbClr val="ED6E58"/>
                </a:solidFill>
                <a:latin typeface="Open Sauce Bold"/>
              </a:rPr>
              <a:t>1,000 </a:t>
            </a:r>
            <a:r>
              <a:rPr lang="en-US" sz="2000" dirty="0">
                <a:solidFill>
                  <a:srgbClr val="1E4165"/>
                </a:solidFill>
                <a:latin typeface="Open Sauce"/>
              </a:rPr>
              <a:t>hiring managers left fake jobs posted for so long to give impression that company was growing.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5719" y="6493939"/>
            <a:ext cx="7893860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dirty="0">
                <a:solidFill>
                  <a:srgbClr val="ED6E58"/>
                </a:solidFill>
                <a:latin typeface="Open Sauce Bold"/>
              </a:rPr>
              <a:t>1/3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 dirty="0">
                <a:solidFill>
                  <a:srgbClr val="1E4165"/>
                </a:solidFill>
                <a:latin typeface="Open Sauce Bold"/>
              </a:rPr>
              <a:t> </a:t>
            </a:r>
            <a:r>
              <a:rPr lang="en-US" sz="2000" dirty="0">
                <a:solidFill>
                  <a:srgbClr val="1E4165"/>
                </a:solidFill>
                <a:latin typeface="Open Sauce"/>
              </a:rPr>
              <a:t>Of</a:t>
            </a:r>
            <a:r>
              <a:rPr lang="en-US" sz="2000" dirty="0">
                <a:solidFill>
                  <a:srgbClr val="ED6E58"/>
                </a:solidFill>
                <a:latin typeface="Open Sauce Bold"/>
              </a:rPr>
              <a:t> 1,000</a:t>
            </a:r>
            <a:r>
              <a:rPr lang="en-US" sz="2000" dirty="0">
                <a:solidFill>
                  <a:srgbClr val="1E4165"/>
                </a:solidFill>
                <a:latin typeface="Open Sauce"/>
              </a:rPr>
              <a:t> hiring managers left fake jobs up to give appearance they were hiring to help boost morale internally.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63200" y="9543803"/>
            <a:ext cx="6019800" cy="376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Open Sauce Light"/>
              </a:rPr>
              <a:t>Source: </a:t>
            </a:r>
            <a:r>
              <a:rPr lang="en-US" sz="2000" dirty="0">
                <a:solidFill>
                  <a:srgbClr val="000000"/>
                </a:solidFill>
                <a:latin typeface="Open Sauce Light Italics"/>
              </a:rPr>
              <a:t>Wall Street Journal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5631" y="5744251"/>
            <a:ext cx="10287" cy="4114800"/>
          </a:xfrm>
          <a:custGeom>
            <a:avLst/>
            <a:gdLst/>
            <a:ahLst/>
            <a:cxnLst/>
            <a:rect l="l" t="t" r="r" b="b"/>
            <a:pathLst>
              <a:path w="10287" h="4114800">
                <a:moveTo>
                  <a:pt x="0" y="0"/>
                </a:moveTo>
                <a:lnTo>
                  <a:pt x="10287" y="0"/>
                </a:lnTo>
                <a:lnTo>
                  <a:pt x="10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62499" y="5744251"/>
            <a:ext cx="10287" cy="4114800"/>
          </a:xfrm>
          <a:custGeom>
            <a:avLst/>
            <a:gdLst/>
            <a:ahLst/>
            <a:cxnLst/>
            <a:rect l="l" t="t" r="r" b="b"/>
            <a:pathLst>
              <a:path w="10287" h="4114800">
                <a:moveTo>
                  <a:pt x="0" y="0"/>
                </a:moveTo>
                <a:lnTo>
                  <a:pt x="10287" y="0"/>
                </a:lnTo>
                <a:lnTo>
                  <a:pt x="10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260406" y="5143500"/>
            <a:ext cx="14737545" cy="0"/>
          </a:xfrm>
          <a:prstGeom prst="line">
            <a:avLst/>
          </a:prstGeom>
          <a:ln w="38100" cap="flat">
            <a:solidFill>
              <a:srgbClr val="1E416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33713" y="1028700"/>
            <a:ext cx="10287" cy="4114800"/>
          </a:xfrm>
          <a:custGeom>
            <a:avLst/>
            <a:gdLst/>
            <a:ahLst/>
            <a:cxnLst/>
            <a:rect l="l" t="t" r="r" b="b"/>
            <a:pathLst>
              <a:path w="10287" h="4114800">
                <a:moveTo>
                  <a:pt x="0" y="0"/>
                </a:moveTo>
                <a:lnTo>
                  <a:pt x="10287" y="0"/>
                </a:lnTo>
                <a:lnTo>
                  <a:pt x="10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10287" y="222494"/>
            <a:ext cx="18288000" cy="96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000">
                <a:solidFill>
                  <a:srgbClr val="E36B56"/>
                </a:solidFill>
                <a:latin typeface="Open Sans Bold"/>
              </a:rPr>
              <a:t>WORKPLACE AGEISM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8493" y="6473190"/>
            <a:ext cx="5117563" cy="304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7500" dirty="0">
                <a:solidFill>
                  <a:srgbClr val="ED6E58"/>
                </a:solidFill>
                <a:latin typeface="Open Sauce Bold"/>
              </a:rPr>
              <a:t>60%</a:t>
            </a:r>
            <a:r>
              <a:rPr lang="en-US" sz="7500" dirty="0">
                <a:solidFill>
                  <a:srgbClr val="1E4165"/>
                </a:solidFill>
                <a:latin typeface="Open Sauce Light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400" dirty="0">
                <a:solidFill>
                  <a:srgbClr val="1E4165"/>
                </a:solidFill>
                <a:latin typeface="Open Sauce Light"/>
              </a:rPr>
              <a:t>55+ employees have seen or experienced workplace age discrimination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41320" y="9533631"/>
            <a:ext cx="3474081" cy="371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uce Light"/>
              </a:rPr>
              <a:t>Source: AARP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0518" y="6596906"/>
            <a:ext cx="5542406" cy="248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7500" dirty="0">
                <a:solidFill>
                  <a:srgbClr val="ED6E58"/>
                </a:solidFill>
                <a:latin typeface="Open Sauce Bold"/>
              </a:rPr>
              <a:t>95%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400" dirty="0">
                <a:solidFill>
                  <a:srgbClr val="1E4165"/>
                </a:solidFill>
                <a:latin typeface="Open Sauce Light"/>
              </a:rPr>
              <a:t>55+ employees say workplace ageism is common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82361" y="6578641"/>
            <a:ext cx="5062835" cy="252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7500" dirty="0">
                <a:solidFill>
                  <a:srgbClr val="ED6E58"/>
                </a:solidFill>
                <a:latin typeface="Open Sauce Bold"/>
              </a:rPr>
              <a:t>75%</a:t>
            </a:r>
          </a:p>
          <a:p>
            <a:pPr algn="ctr">
              <a:lnSpc>
                <a:spcPts val="4323"/>
              </a:lnSpc>
            </a:pPr>
            <a:r>
              <a:rPr lang="en-US" sz="2400" dirty="0">
                <a:solidFill>
                  <a:srgbClr val="1E4165"/>
                </a:solidFill>
                <a:latin typeface="Open Sauce Light"/>
              </a:rPr>
              <a:t>55+ employees say age </a:t>
            </a:r>
          </a:p>
          <a:p>
            <a:pPr algn="ctr">
              <a:lnSpc>
                <a:spcPts val="4323"/>
              </a:lnSpc>
              <a:spcBef>
                <a:spcPct val="0"/>
              </a:spcBef>
            </a:pPr>
            <a:r>
              <a:rPr lang="en-US" sz="2400" dirty="0">
                <a:solidFill>
                  <a:srgbClr val="1E4165"/>
                </a:solidFill>
                <a:latin typeface="Open Sauce Light"/>
              </a:rPr>
              <a:t>is an obstacle to finding a job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0287" y="5454014"/>
            <a:ext cx="18288000" cy="71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3999">
                <a:solidFill>
                  <a:srgbClr val="1E4165"/>
                </a:solidFill>
                <a:latin typeface="Open Sauce Light"/>
              </a:rPr>
              <a:t>Prevalence of Workplace Age Discrimination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" y="1736407"/>
            <a:ext cx="9133713" cy="248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7500" dirty="0">
                <a:solidFill>
                  <a:srgbClr val="1E4165"/>
                </a:solidFill>
                <a:latin typeface="Open Sauce Bold"/>
              </a:rPr>
              <a:t>25%</a:t>
            </a:r>
          </a:p>
          <a:p>
            <a:pPr algn="ctr">
              <a:lnSpc>
                <a:spcPts val="4199"/>
              </a:lnSpc>
            </a:pPr>
            <a:r>
              <a:rPr lang="en-US" sz="2400" dirty="0">
                <a:solidFill>
                  <a:srgbClr val="ED6E58"/>
                </a:solidFill>
                <a:latin typeface="Open Sauce Light"/>
              </a:rPr>
              <a:t>Workers age 55+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400" dirty="0">
                <a:solidFill>
                  <a:srgbClr val="ED6E58"/>
                </a:solidFill>
                <a:latin typeface="Open Sauce Light"/>
              </a:rPr>
              <a:t>in workforce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54288" y="1717358"/>
            <a:ext cx="7685912" cy="2508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7500" dirty="0">
                <a:solidFill>
                  <a:srgbClr val="1E4165"/>
                </a:solidFill>
                <a:latin typeface="Open Sauce Bold"/>
              </a:rPr>
              <a:t>67%</a:t>
            </a:r>
          </a:p>
          <a:p>
            <a:pPr algn="ctr">
              <a:lnSpc>
                <a:spcPts val="4200"/>
              </a:lnSpc>
            </a:pPr>
            <a:r>
              <a:rPr lang="en-US" sz="2400" dirty="0">
                <a:solidFill>
                  <a:srgbClr val="D7725E"/>
                </a:solidFill>
                <a:latin typeface="Open Sauce Light"/>
              </a:rPr>
              <a:t>Workers 40 - 65 want to keep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400" dirty="0">
                <a:solidFill>
                  <a:srgbClr val="D7725E"/>
                </a:solidFill>
                <a:latin typeface="Open Sauce Light"/>
              </a:rPr>
              <a:t>working after turning 66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1246</Words>
  <Application>Microsoft Office PowerPoint</Application>
  <PresentationFormat>Custom</PresentationFormat>
  <Paragraphs>272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Open Sans Bold</vt:lpstr>
      <vt:lpstr>Open Sauce Light Italics</vt:lpstr>
      <vt:lpstr>Arial</vt:lpstr>
      <vt:lpstr>Open Sauce Bold Italics</vt:lpstr>
      <vt:lpstr>Barlow Bold</vt:lpstr>
      <vt:lpstr>Open Sauce Bold</vt:lpstr>
      <vt:lpstr>Open Sauce</vt:lpstr>
      <vt:lpstr>Oswald Bold</vt:lpstr>
      <vt:lpstr>Calibri</vt:lpstr>
      <vt:lpstr>Open Sauce Light</vt:lpstr>
      <vt:lpstr>Open Sauce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Customize Your Resume and Cover Letter</dc:title>
  <dc:creator>Bevin Gove</dc:creator>
  <cp:lastModifiedBy>Bevin Gove</cp:lastModifiedBy>
  <cp:revision>2</cp:revision>
  <dcterms:created xsi:type="dcterms:W3CDTF">2006-08-16T00:00:00Z</dcterms:created>
  <dcterms:modified xsi:type="dcterms:W3CDTF">2024-04-11T03:07:47Z</dcterms:modified>
  <dc:identifier>DAGBlXs5eRw</dc:identifier>
</cp:coreProperties>
</file>