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59" r:id="rId8"/>
    <p:sldId id="260" r:id="rId9"/>
    <p:sldId id="261" r:id="rId10"/>
    <p:sldId id="262" r:id="rId11"/>
    <p:sldId id="263" r:id="rId12"/>
    <p:sldId id="268" r:id="rId13"/>
    <p:sldId id="267" r:id="rId14"/>
    <p:sldId id="269" r:id="rId15"/>
    <p:sldId id="272" r:id="rId16"/>
    <p:sldId id="274" r:id="rId17"/>
    <p:sldId id="273" r:id="rId18"/>
    <p:sldId id="270" r:id="rId19"/>
    <p:sldId id="271" r:id="rId20"/>
    <p:sldId id="275" r:id="rId21"/>
    <p:sldId id="276" r:id="rId22"/>
    <p:sldId id="277" r:id="rId23"/>
    <p:sldId id="280" r:id="rId24"/>
    <p:sldId id="278" r:id="rId25"/>
    <p:sldId id="279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DC007-BAB0-44D2-A8A3-20F09442BBA1}" v="7" dt="2020-10-10T13:56:0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ctiveminds.org/wp-content/uploads/2020/04/Faculty-Resource_Creating-a-Culture-of-Caring.pdf?sm_guid=MzMyNTg2fDIyMjg1MDU1fC0xfGxhdXJhQGFjdGl2ZW1pbmRzLm9yZ3wyNjM3MzM3fHwwfDB8NzAyMTQ2NDV8OTUxfDB8MHx8MzAwNjcy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alhealthfirstaid.org/2020/03/how-to-help-someone-with-anxiety-or-depression-during-covid-19/" TargetMode="External"/><Relationship Id="rId13" Type="http://schemas.openxmlformats.org/officeDocument/2006/relationships/hyperlink" Target="https://www.npr.org/sections/health-shots/2020/03/26/820304899/coronavirus-has-upended-our-world-its-ok-to-grieve" TargetMode="External"/><Relationship Id="rId3" Type="http://schemas.openxmlformats.org/officeDocument/2006/relationships/hyperlink" Target="https://www.sprc.org/resources-programs/treating-suicidal-patients-during-covid-19" TargetMode="External"/><Relationship Id="rId7" Type="http://schemas.openxmlformats.org/officeDocument/2006/relationships/hyperlink" Target="https://www.sprc.org/about-suicide/risk-protective-factors" TargetMode="External"/><Relationship Id="rId12" Type="http://schemas.openxmlformats.org/officeDocument/2006/relationships/hyperlink" Target="https://www.acha.org/documents/ncha/Healthy_Minds_NCHA_COVID_Survey_Report_FINAL.pdf" TargetMode="External"/><Relationship Id="rId17" Type="http://schemas.openxmlformats.org/officeDocument/2006/relationships/hyperlink" Target="https://www.cdc.gov/mmwr/volumes/69/wr/mm6932a1.htm?s_cid=mm6932a1_w" TargetMode="External"/><Relationship Id="rId2" Type="http://schemas.openxmlformats.org/officeDocument/2006/relationships/hyperlink" Target="https://www.acenet.edu/Documents/Mental-Health-Higher-Education-Covid-19.pdf" TargetMode="External"/><Relationship Id="rId16" Type="http://schemas.openxmlformats.org/officeDocument/2006/relationships/hyperlink" Target="https://www.activeminds.org/wp-content/uploads/2020/04/Faculty-Resource_Creating-a-Culture-of-Caring.pdf?sm_guid=MzMyNTg2fDIyMjg1MDU1fC0xfGxhdXJhQGFjdGl2ZW1pbmRzLm9yZ3wyNjM3MzM3fHwwfDB8NzAyMTQ2NDV8OTUxfDB8MHx8MzAwNjcy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rc.org/about-suicide/warning-signs" TargetMode="External"/><Relationship Id="rId11" Type="http://schemas.openxmlformats.org/officeDocument/2006/relationships/hyperlink" Target="https://www.mentalhealthfirstaid.org/2020/04/how-to-manage-your-mental-health-when-feeling-stressed-during-covid-19/" TargetMode="External"/><Relationship Id="rId5" Type="http://schemas.openxmlformats.org/officeDocument/2006/relationships/hyperlink" Target="https://www.sprc.org/effective-prevention/comprehensive-approach" TargetMode="External"/><Relationship Id="rId15" Type="http://schemas.openxmlformats.org/officeDocument/2006/relationships/hyperlink" Target="https://www.jedfoundation.org/covid-19-resource-guide-for-higher-education-professionals/" TargetMode="External"/><Relationship Id="rId10" Type="http://schemas.openxmlformats.org/officeDocument/2006/relationships/hyperlink" Target="https://www.mentalhealthfirstaid.org/2020/03/how-to-care-for-yourself-while-practicing-physical-distancing/" TargetMode="External"/><Relationship Id="rId4" Type="http://schemas.openxmlformats.org/officeDocument/2006/relationships/hyperlink" Target="https://www.sprc.org/resources-programs" TargetMode="External"/><Relationship Id="rId9" Type="http://schemas.openxmlformats.org/officeDocument/2006/relationships/hyperlink" Target="https://www.mentalhealthfirstaid.org/2020/03/how-do-i-know-someone-is-experiencing-anxiety-or-depression/" TargetMode="External"/><Relationship Id="rId14" Type="http://schemas.openxmlformats.org/officeDocument/2006/relationships/hyperlink" Target="https://www.apa.org/news/apa/2020/04/grief-covid-19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9FE1-C8BC-48B9-B395-CC3E87126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45E07-6110-40FA-A4EA-D94CAA69F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37755-10AE-43C1-A4E0-39275668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08" y="583977"/>
            <a:ext cx="7569012" cy="56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725B-D8E1-426F-9E72-DAEEE4E0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Minds September 2020 Survey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D3FFD-E79A-4DEE-8913-A82DDCEFA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713" y="1827964"/>
            <a:ext cx="7546844" cy="4867085"/>
          </a:xfrm>
        </p:spPr>
      </p:pic>
    </p:spTree>
    <p:extLst>
      <p:ext uri="{BB962C8B-B14F-4D97-AF65-F5344CB8AC3E}">
        <p14:creationId xmlns:p14="http://schemas.microsoft.com/office/powerpoint/2010/main" val="33163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5420-EAA3-4DCB-BA3A-AD2BF68C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Minds September 2020 Survey Results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20261-B268-4C9B-9384-2916D7D96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177" y="2704576"/>
            <a:ext cx="11105645" cy="3223675"/>
          </a:xfrm>
        </p:spPr>
      </p:pic>
    </p:spTree>
    <p:extLst>
      <p:ext uri="{BB962C8B-B14F-4D97-AF65-F5344CB8AC3E}">
        <p14:creationId xmlns:p14="http://schemas.microsoft.com/office/powerpoint/2010/main" val="42063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8168-A36E-4CE0-AAEB-4A3715B3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and September Concerns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7872-A0D2-4C16-9217-5FFDD4F6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aren’t wearing their masks or taking any of this seriously.</a:t>
            </a:r>
          </a:p>
          <a:p>
            <a:r>
              <a:rPr lang="en-US" dirty="0"/>
              <a:t>When are we going to be sent home?</a:t>
            </a:r>
          </a:p>
          <a:p>
            <a:r>
              <a:rPr lang="en-US" dirty="0"/>
              <a:t>Worried about parents getting sick</a:t>
            </a:r>
          </a:p>
          <a:p>
            <a:endParaRPr lang="en-US" dirty="0"/>
          </a:p>
          <a:p>
            <a:r>
              <a:rPr lang="en-US" b="1" dirty="0"/>
              <a:t>Every Day is Different – no set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1E0A-5F3F-49CC-9D34-03C794E4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October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B678-7F9C-4982-AC68-B4AA807C0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experiences in October </a:t>
            </a:r>
          </a:p>
          <a:p>
            <a:pPr lvl="1"/>
            <a:r>
              <a:rPr lang="en-US" dirty="0"/>
              <a:t>Highest month for mental health inpatient hospitalizations</a:t>
            </a:r>
          </a:p>
          <a:p>
            <a:pPr lvl="1"/>
            <a:r>
              <a:rPr lang="en-US" dirty="0"/>
              <a:t>Highest month for runaway and lockout calls</a:t>
            </a:r>
          </a:p>
          <a:p>
            <a:pPr lvl="1"/>
            <a:r>
              <a:rPr lang="en-US" dirty="0"/>
              <a:t>Students new to counseling reach out</a:t>
            </a:r>
          </a:p>
          <a:p>
            <a:pPr lvl="1"/>
            <a:r>
              <a:rPr lang="en-US" dirty="0"/>
              <a:t>Professors start having concerns for students and refer to Lang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57089-E3FE-461E-A8A7-2298772F7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October 2020</a:t>
            </a:r>
          </a:p>
          <a:p>
            <a:pPr lvl="1"/>
            <a:r>
              <a:rPr lang="en-US" dirty="0"/>
              <a:t>Positivity rate in our region increases</a:t>
            </a:r>
          </a:p>
          <a:p>
            <a:pPr lvl="1"/>
            <a:r>
              <a:rPr lang="en-US" dirty="0"/>
              <a:t>No Fall Break</a:t>
            </a:r>
          </a:p>
          <a:p>
            <a:pPr lvl="1"/>
            <a:r>
              <a:rPr lang="en-US" dirty="0"/>
              <a:t>Students feel like there are more assignments for classes</a:t>
            </a:r>
          </a:p>
          <a:p>
            <a:pPr lvl="1"/>
            <a:r>
              <a:rPr lang="en-US" dirty="0"/>
              <a:t>Changes to the syllabus</a:t>
            </a:r>
          </a:p>
          <a:p>
            <a:pPr lvl="1"/>
            <a:r>
              <a:rPr lang="en-US" dirty="0"/>
              <a:t>Students feel exhausted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might actually make it to Thanksgiving!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7574AA-7AF1-43F7-A935-591636F54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200" r="-2" b="-2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DF4523A-3A61-4608-9203-E61955B1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How to Help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https://www.activeminds.org/wp-content/uploads/2020/04/Faculty-Resource_Creating-a-Culture-of-Caring.pdf?sm_guid=MzMyNTg2fDIyMjg1MDU1fC0xfGxhdXJhQGFjdGl2ZW1pbmRzLm9yZ3wyNjM3MzM3fHwwfDB8NzAyMTQ2NDV8OTUxfDB8MHx8MzAwNjcy0</a:t>
            </a:r>
            <a:endParaRPr lang="en-US" sz="5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1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C572-5B5D-4E4C-9D52-27958A90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E3476-9DE8-423A-9315-64F6A887F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903" y="2912012"/>
            <a:ext cx="9668194" cy="2214392"/>
          </a:xfrm>
        </p:spPr>
      </p:pic>
    </p:spTree>
    <p:extLst>
      <p:ext uri="{BB962C8B-B14F-4D97-AF65-F5344CB8AC3E}">
        <p14:creationId xmlns:p14="http://schemas.microsoft.com/office/powerpoint/2010/main" val="32622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1747-0203-4F76-A4BF-8407277D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9325-2D7B-4C7F-BEFC-DEFB345E1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Straight A Students</a:t>
            </a:r>
          </a:p>
          <a:p>
            <a:r>
              <a:rPr lang="en-US" dirty="0"/>
              <a:t>Always Early to Class</a:t>
            </a:r>
          </a:p>
          <a:p>
            <a:r>
              <a:rPr lang="en-US" dirty="0"/>
              <a:t>Students needing repeated reassurance</a:t>
            </a:r>
          </a:p>
          <a:p>
            <a:r>
              <a:rPr lang="en-US" dirty="0"/>
              <a:t>Very full daily schedule</a:t>
            </a:r>
          </a:p>
          <a:p>
            <a:r>
              <a:rPr lang="en-US" dirty="0"/>
              <a:t>Color Coded Planners</a:t>
            </a:r>
          </a:p>
          <a:p>
            <a:endParaRPr lang="en-US" dirty="0"/>
          </a:p>
          <a:p>
            <a:r>
              <a:rPr lang="en-US" b="1" dirty="0"/>
              <a:t>These are already very anxious students and the above are their coping skills.  Some of these students are not ok right now!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2079-D7B6-4AA9-AD14-B5C12329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701F0-B808-4029-849E-0AB8293BF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Talk of </a:t>
            </a:r>
          </a:p>
          <a:p>
            <a:pPr lvl="1"/>
            <a:r>
              <a:rPr lang="en-US" dirty="0"/>
              <a:t>feeling trapped</a:t>
            </a:r>
          </a:p>
          <a:p>
            <a:pPr lvl="1"/>
            <a:r>
              <a:rPr lang="en-US" dirty="0"/>
              <a:t>unbearable pain</a:t>
            </a:r>
          </a:p>
          <a:p>
            <a:pPr lvl="1"/>
            <a:r>
              <a:rPr lang="en-US" dirty="0"/>
              <a:t>being a burden to others</a:t>
            </a:r>
          </a:p>
          <a:p>
            <a:pPr lvl="1"/>
            <a:r>
              <a:rPr lang="en-US" dirty="0"/>
              <a:t>seeking revenge</a:t>
            </a:r>
          </a:p>
          <a:p>
            <a:r>
              <a:rPr lang="en-US" dirty="0"/>
              <a:t>Increase use of drugs or alcohol</a:t>
            </a:r>
          </a:p>
          <a:p>
            <a:r>
              <a:rPr lang="en-US" dirty="0"/>
              <a:t>Acting Anxious or Agitated</a:t>
            </a:r>
          </a:p>
          <a:p>
            <a:r>
              <a:rPr lang="en-US" dirty="0"/>
              <a:t>Reckless behaviors</a:t>
            </a:r>
          </a:p>
          <a:p>
            <a:r>
              <a:rPr lang="en-US" dirty="0"/>
              <a:t>Displaying extreme mood swings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288F8-8C18-4A62-B14C-DA4C7E2192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373737"/>
              </a:solidFill>
              <a:effectLst/>
              <a:latin typeface="Roboto_local"/>
            </a:endParaRPr>
          </a:p>
          <a:p>
            <a:r>
              <a:rPr lang="en-US" dirty="0"/>
              <a:t>Fear and worry of own health and health of loved ones</a:t>
            </a:r>
          </a:p>
          <a:p>
            <a:r>
              <a:rPr lang="en-US" dirty="0"/>
              <a:t>Changes in sleep and appetite</a:t>
            </a:r>
          </a:p>
          <a:p>
            <a:r>
              <a:rPr lang="en-US" dirty="0"/>
              <a:t>Difficulty concentrating</a:t>
            </a:r>
          </a:p>
          <a:p>
            <a:r>
              <a:rPr lang="en-US" dirty="0"/>
              <a:t>Worsening of chronic health issues</a:t>
            </a:r>
          </a:p>
          <a:p>
            <a:r>
              <a:rPr lang="en-US" dirty="0"/>
              <a:t>Worsening of mental health issues</a:t>
            </a:r>
          </a:p>
          <a:p>
            <a:r>
              <a:rPr lang="en-US" b="1" dirty="0"/>
              <a:t>Talk of death or wanting to kill one’s self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1FFC47-90EF-47B0-B896-8678102F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8CC986-A04B-4421-8F15-C789EC91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361" y="2518117"/>
            <a:ext cx="9249278" cy="3870925"/>
          </a:xfrm>
        </p:spPr>
      </p:pic>
    </p:spTree>
    <p:extLst>
      <p:ext uri="{BB962C8B-B14F-4D97-AF65-F5344CB8AC3E}">
        <p14:creationId xmlns:p14="http://schemas.microsoft.com/office/powerpoint/2010/main" val="11996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4B5C-C6AA-4BCC-A042-4AE41869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E3BB82-326C-4CFC-979A-EE76052C2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579" y="2363372"/>
            <a:ext cx="9306841" cy="4197203"/>
          </a:xfrm>
        </p:spPr>
      </p:pic>
    </p:spTree>
    <p:extLst>
      <p:ext uri="{BB962C8B-B14F-4D97-AF65-F5344CB8AC3E}">
        <p14:creationId xmlns:p14="http://schemas.microsoft.com/office/powerpoint/2010/main" val="19220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ED3C-020C-4153-BF23-D3880A46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 Covid-19 College Mental Health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3598-C9DC-456D-B153-2F468F8DD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Health is a major issue on college and university campuses. </a:t>
            </a:r>
          </a:p>
          <a:p>
            <a:r>
              <a:rPr lang="en-US" dirty="0"/>
              <a:t>Increases in </a:t>
            </a:r>
            <a:r>
              <a:rPr lang="en-US" b="1" dirty="0"/>
              <a:t>depression, anxiety, eating disorders, suicidality, and other issues</a:t>
            </a:r>
            <a:r>
              <a:rPr lang="en-US" dirty="0"/>
              <a:t> in student populations over the past 10 years.</a:t>
            </a:r>
          </a:p>
          <a:p>
            <a:r>
              <a:rPr lang="en-US" dirty="0"/>
              <a:t>About </a:t>
            </a:r>
            <a:r>
              <a:rPr lang="en-US" b="1" dirty="0"/>
              <a:t>one-third</a:t>
            </a:r>
            <a:r>
              <a:rPr lang="en-US" dirty="0"/>
              <a:t> of students meet criteria for a clinically significant mental health problem.</a:t>
            </a:r>
          </a:p>
          <a:p>
            <a:r>
              <a:rPr lang="en-US" dirty="0"/>
              <a:t>“A 2019 survey by the American Council on Education (ACE) found that 82 percent of college presidents agreed or strongly agreed that </a:t>
            </a:r>
            <a:r>
              <a:rPr lang="en-US" b="1" dirty="0"/>
              <a:t>faculty on their campus were spending more time addressing student mental health concerns than three years ago.”</a:t>
            </a:r>
          </a:p>
          <a:p>
            <a:pPr lvl="8"/>
            <a:r>
              <a:rPr lang="en-US" b="1" dirty="0"/>
              <a:t>Active Minds: Creating a Culture of Caring</a:t>
            </a:r>
          </a:p>
          <a:p>
            <a:pPr marL="3657600" lvl="8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48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7426-BCDD-41C9-A2FC-C416927E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592C-C8AF-4C38-9C64-C38AC7D4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Normalize – give reassurance that it’s ok to feel this way right now.</a:t>
            </a:r>
          </a:p>
          <a:p>
            <a:r>
              <a:rPr lang="en-US" dirty="0"/>
              <a:t>Reach out to the students </a:t>
            </a:r>
          </a:p>
          <a:p>
            <a:pPr lvl="1"/>
            <a:r>
              <a:rPr lang="en-US" dirty="0"/>
              <a:t>Set up a 1:1</a:t>
            </a:r>
          </a:p>
          <a:p>
            <a:r>
              <a:rPr lang="en-US" dirty="0"/>
              <a:t>Actively Listen</a:t>
            </a:r>
          </a:p>
          <a:p>
            <a:pPr lvl="1"/>
            <a:r>
              <a:rPr lang="en-US" dirty="0"/>
              <a:t>Don’t interrupt</a:t>
            </a:r>
          </a:p>
          <a:p>
            <a:pPr lvl="1"/>
            <a:r>
              <a:rPr lang="en-US" dirty="0"/>
              <a:t>Keep good eye contact</a:t>
            </a:r>
          </a:p>
          <a:p>
            <a:pPr lvl="1"/>
            <a:r>
              <a:rPr lang="en-US" dirty="0"/>
              <a:t>Nod along as the person is talking</a:t>
            </a:r>
          </a:p>
          <a:p>
            <a:pPr lvl="1"/>
            <a:r>
              <a:rPr lang="en-US" dirty="0"/>
              <a:t>Mirror the speaker</a:t>
            </a:r>
          </a:p>
          <a:p>
            <a:pPr lvl="1"/>
            <a:r>
              <a:rPr lang="en-US" dirty="0"/>
              <a:t>Paraphrase what you are hearing</a:t>
            </a:r>
          </a:p>
          <a:p>
            <a:pPr lvl="1"/>
            <a:r>
              <a:rPr lang="en-US" dirty="0"/>
              <a:t>Don’t say, “Well, at least…”  they aren’t looking for a silver lining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4F4B-50A4-4F29-8558-0EC8E390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0E50-B2D4-4024-81DE-ABDC18647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Validate the person’s feelings</a:t>
            </a:r>
          </a:p>
          <a:p>
            <a:pPr lvl="1"/>
            <a:r>
              <a:rPr lang="en-US" dirty="0"/>
              <a:t>“That makes sense.”</a:t>
            </a:r>
          </a:p>
          <a:p>
            <a:pPr lvl="1"/>
            <a:r>
              <a:rPr lang="en-US" dirty="0"/>
              <a:t>“I think you have every right to feel that way.”</a:t>
            </a:r>
          </a:p>
          <a:p>
            <a:pPr lvl="1"/>
            <a:r>
              <a:rPr lang="en-US" dirty="0"/>
              <a:t>Help to label the feelings</a:t>
            </a:r>
          </a:p>
          <a:p>
            <a:pPr lvl="2"/>
            <a:r>
              <a:rPr lang="en-US" dirty="0"/>
              <a:t>“It sounds like you are really overwhelmed.”</a:t>
            </a:r>
          </a:p>
          <a:p>
            <a:pPr lvl="2"/>
            <a:r>
              <a:rPr lang="en-US" dirty="0"/>
              <a:t>“You seem like you’re describing grief.”</a:t>
            </a:r>
          </a:p>
          <a:p>
            <a:pPr lvl="1"/>
            <a:r>
              <a:rPr lang="en-US" dirty="0"/>
              <a:t>Be accepting and non-judgmental</a:t>
            </a:r>
          </a:p>
          <a:p>
            <a:pPr lvl="1"/>
            <a:r>
              <a:rPr lang="en-US" dirty="0"/>
              <a:t>Empathy builds connection – </a:t>
            </a:r>
            <a:r>
              <a:rPr lang="en-US" dirty="0" err="1"/>
              <a:t>Brene</a:t>
            </a:r>
            <a:r>
              <a:rPr lang="en-US" dirty="0"/>
              <a:t> Brown - www.youtube.com/watch?v=1Evwgu369Jw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7E41-D2C5-4214-B561-BA88416D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4FC1-8DDC-4D1D-8F26-BF0DD5D8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the student for opening up </a:t>
            </a:r>
          </a:p>
          <a:p>
            <a:r>
              <a:rPr lang="en-US" dirty="0"/>
              <a:t>Ask who the student usually talks to for support</a:t>
            </a:r>
          </a:p>
          <a:p>
            <a:r>
              <a:rPr lang="en-US" dirty="0"/>
              <a:t>Ask if talking to that person is helpful</a:t>
            </a:r>
          </a:p>
          <a:p>
            <a:r>
              <a:rPr lang="en-US" dirty="0"/>
              <a:t>Find out what the student usually does for self-care or relaxation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Meditating/Prayer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Grounding techniques- focus on the present moment</a:t>
            </a:r>
          </a:p>
          <a:p>
            <a:pPr lvl="2"/>
            <a:r>
              <a:rPr lang="en-US" dirty="0"/>
              <a:t>If the student isn’t doing any of this – encourage it</a:t>
            </a:r>
          </a:p>
          <a:p>
            <a:r>
              <a:rPr lang="en-US" dirty="0"/>
              <a:t>Refer to counseling if you think it’s appropriate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E8B7-088D-48CF-8A63-07750720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0D78-BC50-4C28-82E3-7D747035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9305"/>
            <a:ext cx="8825659" cy="4093697"/>
          </a:xfrm>
        </p:spPr>
        <p:txBody>
          <a:bodyPr>
            <a:normAutofit/>
          </a:bodyPr>
          <a:lstStyle/>
          <a:p>
            <a:r>
              <a:rPr lang="en-US" sz="2400" dirty="0"/>
              <a:t>Unbearable Pain</a:t>
            </a:r>
          </a:p>
          <a:p>
            <a:pPr lvl="1"/>
            <a:r>
              <a:rPr lang="en-US" dirty="0"/>
              <a:t>Hopeless feelings </a:t>
            </a:r>
          </a:p>
          <a:p>
            <a:pPr lvl="1"/>
            <a:r>
              <a:rPr lang="en-US" dirty="0"/>
              <a:t>Nothing seems to help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are times in our lives when we will truly struggle </a:t>
            </a:r>
          </a:p>
          <a:p>
            <a:pPr lvl="1"/>
            <a:r>
              <a:rPr lang="en-US" dirty="0"/>
              <a:t>It is ok to lower expectations and just get through</a:t>
            </a:r>
          </a:p>
          <a:p>
            <a:pPr lvl="1"/>
            <a:r>
              <a:rPr lang="en-US" dirty="0"/>
              <a:t>Try to draw from past experiences that were a struggle – This may be the hardest point so far in a person’s life.</a:t>
            </a:r>
          </a:p>
          <a:p>
            <a:pPr lvl="1"/>
            <a:r>
              <a:rPr lang="en-US" dirty="0"/>
              <a:t>Buddhist Teaching – The Two Arrows 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= actual pain and  2</a:t>
            </a:r>
            <a:r>
              <a:rPr lang="en-US" baseline="30000" dirty="0"/>
              <a:t>nd</a:t>
            </a:r>
            <a:r>
              <a:rPr lang="en-US" dirty="0"/>
              <a:t> = suffering thoughts </a:t>
            </a:r>
          </a:p>
          <a:p>
            <a:pPr lvl="1"/>
            <a:r>
              <a:rPr lang="en-US" dirty="0"/>
              <a:t>Surrender - FROG – Fully Rely on God – really tap into your spiritual life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03349-90C4-4D75-8C26-205DD4F9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How to Help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https://www.mentalhealthfirstaid.org/2020/03/how-to-care-for-yourself-while-practicing-physical-distancing/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9FCCF2-DCCD-42D0-B117-919608D20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739" y="1113063"/>
            <a:ext cx="6030955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523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473E-1A98-4001-B328-A8D2BE4C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Upcoming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AB28-FC15-4F2B-A2D4-37F5326BB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27335" cy="3895774"/>
          </a:xfrm>
        </p:spPr>
        <p:txBody>
          <a:bodyPr/>
          <a:lstStyle/>
          <a:p>
            <a:r>
              <a:rPr lang="en-US" dirty="0"/>
              <a:t>More anxiety as we approach the election and after</a:t>
            </a:r>
          </a:p>
          <a:p>
            <a:r>
              <a:rPr lang="en-US" dirty="0"/>
              <a:t>Major assignments all due at the same time</a:t>
            </a:r>
          </a:p>
          <a:p>
            <a:r>
              <a:rPr lang="en-US" dirty="0"/>
              <a:t>“Should I go home at Thanksgiving or self-quarantine before I go home to my family?”</a:t>
            </a:r>
          </a:p>
          <a:p>
            <a:r>
              <a:rPr lang="en-US" dirty="0"/>
              <a:t>“My family is having a big Thanksgiving and I’m expected to go.  I’m not comfortable with that.”</a:t>
            </a:r>
          </a:p>
          <a:p>
            <a:r>
              <a:rPr lang="en-US" dirty="0"/>
              <a:t>Flu and </a:t>
            </a:r>
            <a:r>
              <a:rPr lang="en-US" dirty="0" err="1"/>
              <a:t>Covid</a:t>
            </a:r>
            <a:r>
              <a:rPr lang="en-US" dirty="0"/>
              <a:t> will be complicated to navigate – here come the unknowns again </a:t>
            </a:r>
          </a:p>
          <a:p>
            <a:pPr lvl="1"/>
            <a:r>
              <a:rPr lang="en-US" dirty="0"/>
              <a:t> “Will we be here in January?”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5B91-EE0F-48F1-9FCF-F8077AA7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35E8D-C733-40DB-A9DB-17B9B7CAA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632"/>
            <a:ext cx="8825659" cy="5051472"/>
          </a:xfrm>
        </p:spPr>
        <p:txBody>
          <a:bodyPr>
            <a:normAutofit fontScale="6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https://www.acenet.edu/Documents/Mental-Health-Higher-Education-Covid-19.pdf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https://www.sprc.org/resources-programs/treating-suicidal-patients-during-covid-19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https://www.sprc.org/resources-programs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https://www.sprc.org/effective-prevention/comprehensive-approach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https://www.sprc.org/about-suicide/warning-signs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https://www.sprc.org/about-suicide/risk-protective-factors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https://www.mentalhealthfirstaid.org/2020/03/how-to-help-someone-with-anxiety-or-depression-during-covid-19/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https://www.mentalhealthfirstaid.org/2020/03/how-do-i-know-someone-is-experiencing-anxiety-or-depression/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https://www.mentalhealthfirstaid.org/2020/03/how-to-care-for-yourself-while-practicing-physical-distancing/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https://www.mentalhealthfirstaid.org/2020/04/how-to-manage-your-mental-health-when-feeling-stressed-during-covid-19/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https://www.acha.org/documents/ncha/Healthy_Minds_NCHA_COVID_Survey_Report_FINAL.pdf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https://www.npr.org/sections/health-shots/2020/03/26/820304899/coronavirus-has-upended-our-world-its-ok-to-grieve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https://www.apa.org/news/apa/2020/04/grief-covid-19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https://www.jedfoundation.org/covid-19-resource-guide-for-higher-education-professionals/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https://www.activeminds.org/wp-content/uploads/2020/04/Faculty-Resource_Creating-a-Culture-of-Caring.pdf?sm_guid=MzMyNTg2fDIyMjg1MDU1fC0xfGxhdXJhQGFjdGl2ZW1pbmRzLm9yZ3wyNjM3MzM3fHwwfDB8NzAyMTQ2NDV8OTUxfDB8MHx8MzAwNjcy0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https://www.cdc.gov/mmwr/volumes/69/wr/mm6932a1.htm?s_cid=mm6932a1_w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https://www.timely.md/college-students-mental-health-continues-to-suffer-from-covid-19-new-survey-by-timelymd-finds/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8C14A8-903A-462E-9B57-522BA56B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Discussion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5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7049-41E6-4D24-80B2-C7BA46F6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Increase?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22CE-9E38-4D87-823E-5AFEDAE0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awareness of mental health</a:t>
            </a:r>
          </a:p>
          <a:p>
            <a:r>
              <a:rPr lang="en-US" dirty="0"/>
              <a:t>Less of a stigma – more comfortable talking about personal problems</a:t>
            </a:r>
          </a:p>
          <a:p>
            <a:r>
              <a:rPr lang="en-US" dirty="0"/>
              <a:t>More readily available resources</a:t>
            </a:r>
          </a:p>
          <a:p>
            <a:r>
              <a:rPr lang="en-US" dirty="0"/>
              <a:t>Mandated trainings</a:t>
            </a:r>
          </a:p>
          <a:p>
            <a:r>
              <a:rPr lang="en-US" dirty="0"/>
              <a:t>Higher academic expectations on children and teenagers </a:t>
            </a:r>
          </a:p>
          <a:p>
            <a:r>
              <a:rPr lang="en-US" dirty="0"/>
              <a:t>Social Media pressures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EA95-BFE6-4CD6-8AF1-88B1DE0C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and Summer 2020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6218-523E-4853-964E-A64F87FD6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“The percentage of respondents who reported having seriously considered suicide in the 30 days before completing the survey (June 24-30, 2020) was significantly higher among respondents aged 18–24 years (25.5%)” –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Open Sans"/>
              </a:rPr>
              <a:t>CDC report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Open Sans"/>
              </a:rPr>
              <a:t>Active Minds March – May 2020 Survey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Open Sans"/>
              </a:rPr>
              <a:t>80% of college students said </a:t>
            </a:r>
            <a:r>
              <a:rPr lang="en-US" sz="1800" dirty="0" err="1" smtClean="0">
                <a:solidFill>
                  <a:schemeClr val="tx1"/>
                </a:solidFill>
                <a:latin typeface="Open Sans"/>
              </a:rPr>
              <a:t>Covid</a:t>
            </a:r>
            <a:r>
              <a:rPr lang="en-US" sz="1800" dirty="0" smtClean="0">
                <a:solidFill>
                  <a:schemeClr val="tx1"/>
                </a:solidFill>
                <a:latin typeface="Open Sans"/>
              </a:rPr>
              <a:t> had a negative effect on their mental health</a:t>
            </a:r>
            <a:endParaRPr lang="en-US" sz="1800" dirty="0" smtClean="0">
              <a:solidFill>
                <a:schemeClr val="tx1"/>
              </a:solidFill>
              <a:latin typeface="Open Sans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Open Sans"/>
              </a:rPr>
              <a:t>Two-thirds of students report their financial situation has become more stressful.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Open Sans"/>
              </a:rPr>
              <a:t>Students report that their campuses have generally been supportive, especially professors.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Open Sans"/>
              </a:rPr>
              <a:t>Sixty percent of students indicate that the pandemic has made it more difficult to access mental health care.</a:t>
            </a:r>
            <a:endParaRPr lang="en-US" sz="1800" dirty="0">
              <a:solidFill>
                <a:schemeClr val="tx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372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4273-3BD1-4679-B101-5619355B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and Summer 2020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A2B1-0BD5-4B0A-99ED-417E6AC7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chemeClr val="tx1"/>
                </a:solidFill>
                <a:effectLst/>
                <a:latin typeface="Open Sans"/>
              </a:rPr>
              <a:t>TimelyMD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/>
              </a:rPr>
              <a:t> Survey  May 29 to June 3, 2020</a:t>
            </a:r>
          </a:p>
          <a:p>
            <a:r>
              <a:rPr lang="en-US" b="0" i="0" dirty="0">
                <a:solidFill>
                  <a:srgbClr val="2F2F2F"/>
                </a:solidFill>
                <a:effectLst/>
                <a:latin typeface="Open Sans"/>
              </a:rPr>
              <a:t>The top three causes of stress and anxiety of students related to academics: </a:t>
            </a:r>
          </a:p>
          <a:p>
            <a:pPr lvl="1"/>
            <a:r>
              <a:rPr lang="en-US" sz="1800" b="0" i="0" dirty="0">
                <a:solidFill>
                  <a:srgbClr val="2F2F2F"/>
                </a:solidFill>
                <a:effectLst/>
                <a:latin typeface="Open Sans"/>
              </a:rPr>
              <a:t>72% feel uncertainty about the future of their education</a:t>
            </a:r>
          </a:p>
          <a:p>
            <a:pPr lvl="1"/>
            <a:r>
              <a:rPr lang="en-US" sz="1800" b="0" i="0" dirty="0">
                <a:solidFill>
                  <a:srgbClr val="2F2F2F"/>
                </a:solidFill>
                <a:effectLst/>
                <a:latin typeface="Open Sans"/>
              </a:rPr>
              <a:t>61% fear falling behind in their coursework</a:t>
            </a:r>
          </a:p>
          <a:p>
            <a:pPr lvl="1"/>
            <a:r>
              <a:rPr lang="en-US" sz="1800" b="0" i="0" dirty="0">
                <a:solidFill>
                  <a:srgbClr val="2F2F2F"/>
                </a:solidFill>
                <a:effectLst/>
                <a:latin typeface="Open Sans"/>
              </a:rPr>
              <a:t>60% have experienced struggles with remote learning </a:t>
            </a:r>
          </a:p>
          <a:p>
            <a:pPr lvl="1"/>
            <a:r>
              <a:rPr lang="en-US" sz="1800" b="0" i="0" dirty="0">
                <a:solidFill>
                  <a:srgbClr val="2F2F2F"/>
                </a:solidFill>
                <a:effectLst/>
                <a:latin typeface="Open Sans"/>
              </a:rPr>
              <a:t>50% worried about future career and job prospects </a:t>
            </a:r>
          </a:p>
          <a:p>
            <a:pPr lvl="1"/>
            <a:r>
              <a:rPr lang="en-US" sz="1800" b="0" i="0" dirty="0">
                <a:solidFill>
                  <a:srgbClr val="2F2F2F"/>
                </a:solidFill>
                <a:effectLst/>
                <a:latin typeface="Open Sans"/>
              </a:rPr>
              <a:t>49% had fears about their health and/or the health of loved ones</a:t>
            </a:r>
            <a:endParaRPr lang="en-US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56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15BD-0DD5-4C79-8540-149694D2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Spring/Summer Concerns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F9BB-A9EA-4CE9-92BD-D40ED63E6C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Isolation feelings due to stay at home orders</a:t>
            </a:r>
          </a:p>
          <a:p>
            <a:r>
              <a:rPr lang="en-US" dirty="0"/>
              <a:t>Difficult transition to remote learning</a:t>
            </a:r>
          </a:p>
          <a:p>
            <a:r>
              <a:rPr lang="en-US" dirty="0"/>
              <a:t>Financial issues </a:t>
            </a:r>
          </a:p>
          <a:p>
            <a:r>
              <a:rPr lang="en-US" dirty="0"/>
              <a:t>I can’t do online again.</a:t>
            </a:r>
          </a:p>
          <a:p>
            <a:r>
              <a:rPr lang="en-US" dirty="0"/>
              <a:t>Grief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74DFB-1930-4739-9B43-210CD6DFCE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the unknowns</a:t>
            </a:r>
          </a:p>
          <a:p>
            <a:pPr lvl="1"/>
            <a:r>
              <a:rPr lang="en-US" dirty="0"/>
              <a:t>Will we go back to school?</a:t>
            </a:r>
          </a:p>
          <a:p>
            <a:pPr lvl="1"/>
            <a:r>
              <a:rPr lang="en-US" dirty="0"/>
              <a:t>When will we know?</a:t>
            </a:r>
          </a:p>
          <a:p>
            <a:pPr lvl="1"/>
            <a:r>
              <a:rPr lang="en-US" dirty="0"/>
              <a:t>What’s it going to be like?</a:t>
            </a:r>
          </a:p>
          <a:p>
            <a:pPr lvl="1"/>
            <a:r>
              <a:rPr lang="en-US" dirty="0"/>
              <a:t>Are people going to follow the guidelines?</a:t>
            </a:r>
          </a:p>
          <a:p>
            <a:pPr lvl="1"/>
            <a:r>
              <a:rPr lang="en-US" dirty="0"/>
              <a:t>Will I be exposed?/What if I get </a:t>
            </a:r>
            <a:r>
              <a:rPr lang="en-US" dirty="0" err="1"/>
              <a:t>Covid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Will my roommate take precautions?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8DBA-AA9F-4BD7-A58C-F361A06B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Minds September 2020 Survey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DB3AE-6C11-4C1B-A679-CB83BC2FC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863" y="2556110"/>
            <a:ext cx="9476801" cy="4055388"/>
          </a:xfrm>
        </p:spPr>
      </p:pic>
    </p:spTree>
    <p:extLst>
      <p:ext uri="{BB962C8B-B14F-4D97-AF65-F5344CB8AC3E}">
        <p14:creationId xmlns:p14="http://schemas.microsoft.com/office/powerpoint/2010/main" val="22039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F94A-75BD-462C-9B51-00D20839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Minds September 2020 Survey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849FA-060D-4F4F-8A14-BBD99E8E5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197" y="1904345"/>
            <a:ext cx="10199606" cy="4953655"/>
          </a:xfrm>
        </p:spPr>
      </p:pic>
    </p:spTree>
    <p:extLst>
      <p:ext uri="{BB962C8B-B14F-4D97-AF65-F5344CB8AC3E}">
        <p14:creationId xmlns:p14="http://schemas.microsoft.com/office/powerpoint/2010/main" val="6349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798D-9471-4BFD-B86E-F6199214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Minds September 2020 Survey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EAA936-1796-4F41-B9E2-EEDAE70BA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352" y="1889065"/>
            <a:ext cx="7486866" cy="4736818"/>
          </a:xfrm>
        </p:spPr>
      </p:pic>
    </p:spTree>
    <p:extLst>
      <p:ext uri="{BB962C8B-B14F-4D97-AF65-F5344CB8AC3E}">
        <p14:creationId xmlns:p14="http://schemas.microsoft.com/office/powerpoint/2010/main" val="9189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1101</Words>
  <Application>Microsoft Office PowerPoint</Application>
  <PresentationFormat>Widescreen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Open Sans</vt:lpstr>
      <vt:lpstr>Roboto_local</vt:lpstr>
      <vt:lpstr>Times New Roman</vt:lpstr>
      <vt:lpstr>Wingdings 3</vt:lpstr>
      <vt:lpstr>Ion Boardroom</vt:lpstr>
      <vt:lpstr>   </vt:lpstr>
      <vt:lpstr>Pre Covid-19 College Mental Health Data</vt:lpstr>
      <vt:lpstr>Why the Increase?</vt:lpstr>
      <vt:lpstr>Spring and Summer 2020 Data</vt:lpstr>
      <vt:lpstr>Spring and Summer 2020 Data</vt:lpstr>
      <vt:lpstr>Spring/Summer Concerns </vt:lpstr>
      <vt:lpstr>Active Minds September 2020 Survey Results</vt:lpstr>
      <vt:lpstr>Active Minds September 2020 Survey Results</vt:lpstr>
      <vt:lpstr>Active Minds September 2020 Survey Results</vt:lpstr>
      <vt:lpstr>Active Minds September 2020 Survey Results</vt:lpstr>
      <vt:lpstr>Active Minds September 2020 Survey Results </vt:lpstr>
      <vt:lpstr>August and September Concerns </vt:lpstr>
      <vt:lpstr>Enter October </vt:lpstr>
      <vt:lpstr>How to Help  https://www.activeminds.org/wp-content/uploads/2020/04/Faculty-Resource_Creating-a-Culture-of-Caring.pdf?sm_guid=MzMyNTg2fDIyMjg1MDU1fC0xfGxhdXJhQGFjdGl2ZW1pbmRzLm9yZ3wyNjM3MzM3fHwwfDB8NzAyMTQ2NDV8OTUxfDB8MHx8MzAwNjcy0</vt:lpstr>
      <vt:lpstr>Warning Signs</vt:lpstr>
      <vt:lpstr>Warning Signs </vt:lpstr>
      <vt:lpstr>Warning Signs </vt:lpstr>
      <vt:lpstr>How to Help </vt:lpstr>
      <vt:lpstr>How to Help</vt:lpstr>
      <vt:lpstr>How to Help</vt:lpstr>
      <vt:lpstr>How to Help</vt:lpstr>
      <vt:lpstr>How to Help </vt:lpstr>
      <vt:lpstr>How to Help</vt:lpstr>
      <vt:lpstr>How to Help  https://www.mentalhealthfirstaid.org/2020/03/how-to-care-for-yourself-while-practicing-physical-distancing/</vt:lpstr>
      <vt:lpstr>Prepare for Upcoming Stress</vt:lpstr>
      <vt:lpstr>Resources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Kristen Clarke</dc:creator>
  <cp:lastModifiedBy>Clarke, Kristen</cp:lastModifiedBy>
  <cp:revision>4</cp:revision>
  <dcterms:created xsi:type="dcterms:W3CDTF">2020-10-12T04:53:10Z</dcterms:created>
  <dcterms:modified xsi:type="dcterms:W3CDTF">2020-10-12T17:51:06Z</dcterms:modified>
</cp:coreProperties>
</file>