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media/image4.jpg" ContentType="image/jpg"/>
  <Override PartName="/ppt/media/image5.jpg" ContentType="image/jpg"/>
  <Override PartName="/ppt/media/image7.jpg" ContentType="image/jpg"/>
  <Override PartName="/ppt/media/image8.jpg" ContentType="image/jpg"/>
  <Override PartName="/ppt/media/image9.jpg" ContentType="image/jpg"/>
  <Override PartName="/ppt/notesSlides/notesSlide2.xml" ContentType="application/vnd.openxmlformats-officedocument.presentationml.notesSlide+xml"/>
  <Override PartName="/ppt/media/image11.jpg" ContentType="image/jpg"/>
  <Override PartName="/ppt/media/image12.jpg" ContentType="image/jpg"/>
  <Override PartName="/ppt/media/image13.jpg" ContentType="image/jpg"/>
  <Override PartName="/ppt/media/image18.jpg" ContentType="image/jpg"/>
  <Override PartName="/ppt/media/image22.jpg" ContentType="image/jpg"/>
  <Override PartName="/ppt/media/image23.jpg" ContentType="image/jpg"/>
  <Override PartName="/ppt/media/image24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368" r:id="rId2"/>
    <p:sldId id="257" r:id="rId3"/>
    <p:sldId id="259" r:id="rId4"/>
    <p:sldId id="267" r:id="rId5"/>
    <p:sldId id="336" r:id="rId6"/>
    <p:sldId id="261" r:id="rId7"/>
    <p:sldId id="366" r:id="rId8"/>
    <p:sldId id="264" r:id="rId9"/>
    <p:sldId id="363" r:id="rId10"/>
    <p:sldId id="265" r:id="rId11"/>
    <p:sldId id="270" r:id="rId12"/>
    <p:sldId id="266" r:id="rId13"/>
    <p:sldId id="339" r:id="rId14"/>
    <p:sldId id="268" r:id="rId15"/>
    <p:sldId id="269" r:id="rId16"/>
    <p:sldId id="271" r:id="rId17"/>
    <p:sldId id="272" r:id="rId18"/>
    <p:sldId id="342" r:id="rId19"/>
    <p:sldId id="343" r:id="rId20"/>
    <p:sldId id="344" r:id="rId21"/>
    <p:sldId id="305" r:id="rId22"/>
    <p:sldId id="277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6" r:id="rId32"/>
    <p:sldId id="355" r:id="rId33"/>
    <p:sldId id="357" r:id="rId34"/>
    <p:sldId id="362" r:id="rId35"/>
    <p:sldId id="369" r:id="rId36"/>
    <p:sldId id="370" r:id="rId37"/>
    <p:sldId id="327" r:id="rId38"/>
    <p:sldId id="326" r:id="rId39"/>
  </p:sldIdLst>
  <p:sldSz cx="18288000" cy="10287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Glacial Indifference" panose="020B0604020202020204" charset="0"/>
      <p:regular r:id="rId45"/>
    </p:embeddedFont>
    <p:embeddedFont>
      <p:font typeface="Glacial Indifference Bold" panose="020B0604020202020204" charset="0"/>
      <p:regular r:id="rId46"/>
    </p:embeddedFont>
    <p:embeddedFont>
      <p:font typeface="Luthier" panose="020B0604020202020204" charset="0"/>
      <p:regular r:id="rId47"/>
    </p:embeddedFont>
    <p:embeddedFont>
      <p:font typeface="Luthier Bold" panose="020B0604020202020204" charset="0"/>
      <p:regular r:id="rId48"/>
    </p:embeddedFont>
    <p:embeddedFont>
      <p:font typeface="Luthier Italics" panose="020B0604020202020204" charset="0"/>
      <p:regular r:id="rId49"/>
    </p:embeddedFont>
    <p:embeddedFont>
      <p:font typeface="Palatino Linotype" panose="02040502050505030304" pitchFamily="18" charset="0"/>
      <p:regular r:id="rId50"/>
      <p:bold r:id="rId51"/>
      <p:italic r:id="rId52"/>
      <p:boldItalic r:id="rId53"/>
    </p:embeddedFont>
    <p:embeddedFont>
      <p:font typeface="Trebuchet MS" panose="020B060302020202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554"/>
    <a:srgbClr val="517A7F"/>
    <a:srgbClr val="7CA6AC"/>
    <a:srgbClr val="2E3E32"/>
    <a:srgbClr val="435B49"/>
    <a:srgbClr val="516F58"/>
    <a:srgbClr val="36483A"/>
    <a:srgbClr val="28442D"/>
    <a:srgbClr val="5F8368"/>
    <a:srgbClr val="72B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9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057B9-7050-476C-AE87-BFC4B4D4E237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5329-4560-406A-830A-293FAC63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6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95329-4560-406A-830A-293FAC63EF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01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95329-4560-406A-830A-293FAC63EF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95329-4560-406A-830A-293FAC63EF0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ZypRbxVek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kathycaprino.com/blog" TargetMode="External"/><Relationship Id="rId3" Type="http://schemas.openxmlformats.org/officeDocument/2006/relationships/hyperlink" Target="https://kathycaprino.com/career-help" TargetMode="External"/><Relationship Id="rId7" Type="http://schemas.openxmlformats.org/officeDocument/2006/relationships/hyperlink" Target="https://www.forbes.com/sites/kathycaprino/" TargetMode="External"/><Relationship Id="rId2" Type="http://schemas.openxmlformats.org/officeDocument/2006/relationships/hyperlink" Target="https://kathycaprino.com/assessment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athycaprino.com/linkedinsupport" TargetMode="External"/><Relationship Id="rId11" Type="http://schemas.openxmlformats.org/officeDocument/2006/relationships/hyperlink" Target="https://kathycaprino.com/mostpowerfulyoubook" TargetMode="External"/><Relationship Id="rId5" Type="http://schemas.openxmlformats.org/officeDocument/2006/relationships/hyperlink" Target="https://amazingcareerproject.com/video-series" TargetMode="External"/><Relationship Id="rId10" Type="http://schemas.openxmlformats.org/officeDocument/2006/relationships/hyperlink" Target="https://kathycaprino.com/signup" TargetMode="External"/><Relationship Id="rId4" Type="http://schemas.openxmlformats.org/officeDocument/2006/relationships/hyperlink" Target="https://mostpowerfulyou.com/videotraining" TargetMode="External"/><Relationship Id="rId9" Type="http://schemas.openxmlformats.org/officeDocument/2006/relationships/hyperlink" Target="https://findingbrave.org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ingcareerprojec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F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9850" y="914213"/>
            <a:ext cx="14301717" cy="7777572"/>
            <a:chOff x="-205056" y="-2468107"/>
            <a:chExt cx="19068957" cy="10370094"/>
          </a:xfrm>
        </p:grpSpPr>
        <p:sp>
          <p:nvSpPr>
            <p:cNvPr id="3" name="TextBox 3"/>
            <p:cNvSpPr txBox="1"/>
            <p:nvPr/>
          </p:nvSpPr>
          <p:spPr>
            <a:xfrm>
              <a:off x="-205056" y="-2468107"/>
              <a:ext cx="12879063" cy="60746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6F6ED"/>
                  </a:solidFill>
                  <a:effectLst/>
                  <a:uLnTx/>
                  <a:uFillTx/>
                  <a:latin typeface="Luthier Bold"/>
                  <a:ea typeface="+mn-ea"/>
                  <a:cs typeface="+mn-cs"/>
                </a:rPr>
                <a:t>The Most Powerful You: </a:t>
              </a:r>
            </a:p>
            <a:p>
              <a:pPr marL="0" marR="0" lvl="0" indent="0" algn="l" defTabSz="914400" rtl="0" eaLnBrk="1" fontAlgn="auto" latinLnBrk="0" hangingPunct="1">
                <a:lnSpc>
                  <a:spcPts val="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1" u="none" strike="noStrike" kern="1200" cap="none" spc="0" normalizeH="0" baseline="0" noProof="0" dirty="0">
                  <a:ln>
                    <a:noFill/>
                  </a:ln>
                  <a:solidFill>
                    <a:srgbClr val="F6F6ED"/>
                  </a:solidFill>
                  <a:effectLst/>
                  <a:uLnTx/>
                  <a:uFillTx/>
                  <a:latin typeface="Luthier Bold"/>
                  <a:ea typeface="+mn-ea"/>
                  <a:cs typeface="+mn-cs"/>
                </a:rPr>
                <a:t>How to Recognize and Close Your Power Gaps And Rise To Your Highest Potential</a:t>
              </a:r>
            </a:p>
            <a:p>
              <a:pPr marL="0" marR="0" lvl="0" indent="0" algn="l" defTabSz="914400" rtl="0" eaLnBrk="1" fontAlgn="auto" latinLnBrk="0" hangingPunct="1">
                <a:lnSpc>
                  <a:spcPts val="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6F6ED"/>
                </a:solidFill>
                <a:effectLst/>
                <a:uLnTx/>
                <a:uFillTx/>
                <a:latin typeface="Luthier Bold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205056" y="4631862"/>
              <a:ext cx="19068957" cy="32701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221" normalizeH="0" baseline="0" noProof="0" dirty="0">
                  <a:ln>
                    <a:noFill/>
                  </a:ln>
                  <a:solidFill>
                    <a:srgbClr val="F6F6ED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November 1, </a:t>
              </a:r>
              <a:r>
                <a:rPr lang="en-US" sz="3200" spc="221" dirty="0">
                  <a:solidFill>
                    <a:srgbClr val="F6F6ED"/>
                  </a:solidFill>
                  <a:latin typeface="Glacial Indifference"/>
                </a:rPr>
                <a:t>2023</a:t>
              </a:r>
              <a:endParaRPr kumimoji="0" lang="en-US" sz="2800" b="0" i="0" u="none" strike="noStrike" kern="1200" cap="none" spc="221" normalizeH="0" baseline="0" noProof="0" dirty="0">
                <a:ln>
                  <a:noFill/>
                </a:ln>
                <a:solidFill>
                  <a:srgbClr val="F6F6ED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221" normalizeH="0" baseline="0" noProof="0" dirty="0">
                <a:ln>
                  <a:noFill/>
                </a:ln>
                <a:solidFill>
                  <a:srgbClr val="F6F6ED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221" normalizeH="0" baseline="0" noProof="0" dirty="0">
                  <a:ln>
                    <a:noFill/>
                  </a:ln>
                  <a:solidFill>
                    <a:srgbClr val="F6F6ED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Presented by: </a:t>
              </a:r>
              <a:br>
                <a:rPr kumimoji="0" lang="en-US" sz="2800" b="0" i="0" u="none" strike="noStrike" kern="1200" cap="none" spc="221" normalizeH="0" baseline="0" noProof="0" dirty="0">
                  <a:ln>
                    <a:noFill/>
                  </a:ln>
                  <a:solidFill>
                    <a:srgbClr val="F6F6ED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221" normalizeH="0" baseline="0" noProof="0" dirty="0">
                  <a:ln>
                    <a:noFill/>
                  </a:ln>
                  <a:solidFill>
                    <a:srgbClr val="F6F6ED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KATHY CAPRINO, M.A. - INTERNATIONAL CAREER AND LEADERSHIP COACH, SENIOR FORBES CONTRIBUTOR, AUTHOR AND HOST OF THE </a:t>
              </a:r>
              <a:r>
                <a:rPr kumimoji="0" lang="en-US" sz="2400" b="0" i="1" u="none" strike="noStrike" kern="1200" cap="none" spc="221" normalizeH="0" baseline="0" noProof="0" dirty="0">
                  <a:ln>
                    <a:noFill/>
                  </a:ln>
                  <a:solidFill>
                    <a:srgbClr val="F6F6ED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FINDING BRAVE</a:t>
              </a:r>
              <a:r>
                <a:rPr kumimoji="0" lang="en-US" sz="2400" b="0" i="0" u="none" strike="noStrike" kern="1200" cap="none" spc="221" normalizeH="0" baseline="0" noProof="0" dirty="0">
                  <a:ln>
                    <a:noFill/>
                  </a:ln>
                  <a:solidFill>
                    <a:srgbClr val="F6F6ED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 PODCAST</a:t>
              </a:r>
              <a:endParaRPr kumimoji="0" lang="en-US" sz="2800" b="0" i="0" u="none" strike="noStrike" kern="1200" cap="none" spc="221" normalizeH="0" baseline="0" noProof="0" dirty="0">
                <a:ln>
                  <a:noFill/>
                </a:ln>
                <a:solidFill>
                  <a:srgbClr val="F6F6ED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6004693" y="-114300"/>
            <a:ext cx="2287924" cy="105156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/>
          <p:cNvSpPr/>
          <p:nvPr/>
        </p:nvSpPr>
        <p:spPr>
          <a:xfrm flipH="1">
            <a:off x="17068800" y="6964039"/>
            <a:ext cx="45719" cy="2703205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 rot="5400000">
            <a:off x="14134953" y="3251440"/>
            <a:ext cx="5686429" cy="383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124" normalizeH="0" baseline="0" noProof="0" dirty="0">
                <a:ln>
                  <a:noFill/>
                </a:ln>
                <a:solidFill>
                  <a:srgbClr val="5F8368"/>
                </a:solidFill>
                <a:effectLst/>
                <a:uLnTx/>
                <a:uFillTx/>
                <a:latin typeface="Luthier Bold"/>
                <a:ea typeface="+mn-ea"/>
                <a:cs typeface="+mn-cs"/>
              </a:rPr>
              <a:t>Close Your Power Gaps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6C67D1-F732-4597-A42F-0CC134AF7B92}"/>
              </a:ext>
            </a:extLst>
          </p:cNvPr>
          <p:cNvSpPr txBox="1"/>
          <p:nvPr/>
        </p:nvSpPr>
        <p:spPr>
          <a:xfrm>
            <a:off x="11942246" y="9667244"/>
            <a:ext cx="408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thier Bold" panose="020B060402020202020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thier Bold" panose="020B0604020202020204" charset="0"/>
                <a:ea typeface="+mn-ea"/>
                <a:cs typeface="+mn-cs"/>
              </a:rPr>
              <a:t>2023 Kathy Caprino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thier Bold" panose="020B0604020202020204" charset="0"/>
              <a:ea typeface="+mn-ea"/>
              <a:cs typeface="+mn-cs"/>
            </a:endParaRPr>
          </a:p>
        </p:txBody>
      </p:sp>
      <p:pic>
        <p:nvPicPr>
          <p:cNvPr id="10" name="Picture 9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87E0861E-21E1-456B-BBB3-7FE8E22DD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390489"/>
            <a:ext cx="4618988" cy="4526769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0369550" cy="10287000"/>
          </a:xfrm>
          <a:custGeom>
            <a:avLst/>
            <a:gdLst/>
            <a:ahLst/>
            <a:cxnLst/>
            <a:rect l="l" t="t" r="r" b="b"/>
            <a:pathLst>
              <a:path w="10369550" h="10287000">
                <a:moveTo>
                  <a:pt x="0" y="10287000"/>
                </a:moveTo>
                <a:lnTo>
                  <a:pt x="10369237" y="10287000"/>
                </a:lnTo>
                <a:lnTo>
                  <a:pt x="10369237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9236" y="0"/>
            <a:ext cx="7919084" cy="10287000"/>
          </a:xfrm>
          <a:custGeom>
            <a:avLst/>
            <a:gdLst/>
            <a:ahLst/>
            <a:cxnLst/>
            <a:rect l="l" t="t" r="r" b="b"/>
            <a:pathLst>
              <a:path w="7919084" h="10287000">
                <a:moveTo>
                  <a:pt x="0" y="0"/>
                </a:moveTo>
                <a:lnTo>
                  <a:pt x="0" y="10287000"/>
                </a:lnTo>
                <a:lnTo>
                  <a:pt x="7918763" y="10287000"/>
                </a:lnTo>
                <a:lnTo>
                  <a:pt x="7918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5F8368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6410" y="1063432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6476" y="941374"/>
            <a:ext cx="48101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580" dirty="0">
                <a:solidFill>
                  <a:srgbClr val="2E3E32"/>
                </a:solidFill>
                <a:latin typeface="Trebuchet MS"/>
                <a:cs typeface="Trebuchet MS"/>
              </a:rPr>
              <a:t>WHY </a:t>
            </a:r>
            <a:r>
              <a:rPr sz="4200" b="1" spc="490" dirty="0">
                <a:solidFill>
                  <a:srgbClr val="2E3E32"/>
                </a:solidFill>
                <a:latin typeface="Trebuchet MS"/>
                <a:cs typeface="Trebuchet MS"/>
              </a:rPr>
              <a:t>STUCK?</a:t>
            </a:r>
            <a:endParaRPr sz="4200" dirty="0">
              <a:solidFill>
                <a:srgbClr val="2E3E32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0541" y="2097847"/>
            <a:ext cx="7363459" cy="7022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35"/>
              </a:lnSpc>
              <a:spcBef>
                <a:spcPts val="100"/>
              </a:spcBef>
            </a:pPr>
            <a:r>
              <a:rPr sz="4200" b="1" spc="345" dirty="0">
                <a:solidFill>
                  <a:srgbClr val="7EA287"/>
                </a:solidFill>
                <a:latin typeface="Trebuchet MS"/>
                <a:cs typeface="Trebuchet MS"/>
              </a:rPr>
              <a:t>IT'S </a:t>
            </a:r>
            <a:r>
              <a:rPr sz="4200" b="1" spc="434" dirty="0">
                <a:solidFill>
                  <a:srgbClr val="7EA287"/>
                </a:solidFill>
                <a:latin typeface="Trebuchet MS"/>
                <a:cs typeface="Trebuchet MS"/>
              </a:rPr>
              <a:t>ACTION</a:t>
            </a:r>
            <a:r>
              <a:rPr sz="4200" b="1" spc="300" dirty="0">
                <a:solidFill>
                  <a:srgbClr val="7EA287"/>
                </a:solidFill>
                <a:latin typeface="Trebuchet MS"/>
                <a:cs typeface="Trebuchet MS"/>
              </a:rPr>
              <a:t> </a:t>
            </a:r>
            <a:r>
              <a:rPr sz="4200" b="1" spc="335" dirty="0">
                <a:solidFill>
                  <a:srgbClr val="7EA287"/>
                </a:solidFill>
                <a:latin typeface="Trebuchet MS"/>
                <a:cs typeface="Trebuchet MS"/>
              </a:rPr>
              <a:t>THAT</a:t>
            </a:r>
            <a:endParaRPr sz="4200" dirty="0">
              <a:solidFill>
                <a:srgbClr val="7EA287"/>
              </a:solidFill>
              <a:latin typeface="Trebuchet MS"/>
              <a:cs typeface="Trebuchet MS"/>
            </a:endParaRPr>
          </a:p>
          <a:p>
            <a:pPr marL="12700" marR="1134745">
              <a:lnSpc>
                <a:spcPts val="5030"/>
              </a:lnSpc>
              <a:spcBef>
                <a:spcPts val="165"/>
              </a:spcBef>
            </a:pPr>
            <a:r>
              <a:rPr sz="4200" b="1" spc="520" dirty="0">
                <a:solidFill>
                  <a:srgbClr val="7EA287"/>
                </a:solidFill>
                <a:latin typeface="Trebuchet MS"/>
                <a:cs typeface="Trebuchet MS"/>
              </a:rPr>
              <a:t>CHANGES </a:t>
            </a:r>
            <a:r>
              <a:rPr sz="4200" b="1" spc="440" dirty="0">
                <a:solidFill>
                  <a:srgbClr val="7EA287"/>
                </a:solidFill>
                <a:latin typeface="Trebuchet MS"/>
                <a:cs typeface="Trebuchet MS"/>
              </a:rPr>
              <a:t>OUR</a:t>
            </a:r>
            <a:r>
              <a:rPr sz="4200" b="1" spc="80" dirty="0">
                <a:solidFill>
                  <a:srgbClr val="7EA287"/>
                </a:solidFill>
                <a:latin typeface="Trebuchet MS"/>
                <a:cs typeface="Trebuchet MS"/>
              </a:rPr>
              <a:t> </a:t>
            </a:r>
            <a:r>
              <a:rPr sz="4200" b="1" spc="305" dirty="0">
                <a:solidFill>
                  <a:srgbClr val="7EA287"/>
                </a:solidFill>
                <a:latin typeface="Trebuchet MS"/>
                <a:cs typeface="Trebuchet MS"/>
              </a:rPr>
              <a:t>LIVES,  </a:t>
            </a:r>
            <a:r>
              <a:rPr sz="4200" b="1" spc="409" dirty="0">
                <a:solidFill>
                  <a:srgbClr val="7EA287"/>
                </a:solidFill>
                <a:latin typeface="Trebuchet MS"/>
                <a:cs typeface="Trebuchet MS"/>
              </a:rPr>
              <a:t>NOT</a:t>
            </a:r>
            <a:r>
              <a:rPr sz="4200" b="1" spc="320" dirty="0">
                <a:solidFill>
                  <a:srgbClr val="7EA287"/>
                </a:solidFill>
                <a:latin typeface="Trebuchet MS"/>
                <a:cs typeface="Trebuchet MS"/>
              </a:rPr>
              <a:t> </a:t>
            </a:r>
            <a:r>
              <a:rPr sz="4200" b="1" spc="345" dirty="0">
                <a:solidFill>
                  <a:srgbClr val="7EA287"/>
                </a:solidFill>
                <a:latin typeface="Trebuchet MS"/>
                <a:cs typeface="Trebuchet MS"/>
              </a:rPr>
              <a:t>THOUGHT.</a:t>
            </a:r>
            <a:endParaRPr sz="4200" dirty="0">
              <a:solidFill>
                <a:srgbClr val="7EA287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45100"/>
              </a:lnSpc>
              <a:spcBef>
                <a:spcPts val="875"/>
              </a:spcBef>
            </a:pPr>
            <a:r>
              <a:rPr sz="2800" b="1" spc="27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sz="2800" b="1" spc="21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2800" b="1" spc="2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sz="2800" b="1" spc="20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sz="2800" b="1" spc="24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struggle </a:t>
            </a:r>
            <a:r>
              <a:rPr sz="2800" b="1" spc="10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00" b="1" spc="20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sz="2800" b="1" spc="11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2800" b="1" spc="25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sz="2800" b="1" spc="12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sz="2800" b="1" spc="24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sz="2800" b="1" spc="13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for? </a:t>
            </a:r>
            <a:r>
              <a:rPr sz="2800" b="1" spc="24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sz="2800" b="1" spc="-25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i="1" spc="16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  <a:r>
              <a:rPr sz="2800" b="1" spc="16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5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isn’t</a:t>
            </a:r>
            <a:r>
              <a:rPr sz="2800" b="1" spc="10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5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enough.</a:t>
            </a:r>
            <a:endParaRPr sz="2800" dirty="0">
              <a:solidFill>
                <a:srgbClr val="4A6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 dirty="0">
              <a:solidFill>
                <a:srgbClr val="4A6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21310">
              <a:lnSpc>
                <a:spcPct val="145100"/>
              </a:lnSpc>
            </a:pPr>
            <a:r>
              <a:rPr sz="2800" b="1" spc="5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sz="2800" b="1" spc="9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brave, </a:t>
            </a:r>
            <a:r>
              <a:rPr sz="2800" b="1" spc="2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empowered </a:t>
            </a:r>
            <a:r>
              <a:rPr sz="2800" b="1" spc="15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sz="2800" b="1" spc="12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 </a:t>
            </a:r>
            <a:r>
              <a:rPr sz="2800" b="1" spc="25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sz="2800" b="1" spc="114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sz="2800" b="1" spc="9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lives. </a:t>
            </a:r>
            <a:r>
              <a:rPr sz="2800" b="1" spc="19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800" b="1" spc="114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</a:t>
            </a:r>
            <a:r>
              <a:rPr sz="2800" b="1" spc="-17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4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consistent,  </a:t>
            </a:r>
            <a:r>
              <a:rPr sz="2800" b="1" spc="20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</a:t>
            </a:r>
            <a:r>
              <a:rPr sz="2800" b="1" spc="15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that's</a:t>
            </a:r>
            <a:r>
              <a:rPr sz="2800" b="1" spc="-6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4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needed.</a:t>
            </a:r>
            <a:endParaRPr sz="2800" dirty="0">
              <a:solidFill>
                <a:srgbClr val="4A6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E1ECD04-6057-4F74-82AA-F0AB3A8185C8}"/>
              </a:ext>
            </a:extLst>
          </p:cNvPr>
          <p:cNvSpPr txBox="1"/>
          <p:nvPr/>
        </p:nvSpPr>
        <p:spPr>
          <a:xfrm>
            <a:off x="17321777" y="9584349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10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D8EC6B07-D9E9-4C36-8A69-F919042D740B}"/>
              </a:ext>
            </a:extLst>
          </p:cNvPr>
          <p:cNvSpPr/>
          <p:nvPr/>
        </p:nvSpPr>
        <p:spPr>
          <a:xfrm>
            <a:off x="10640501" y="891132"/>
            <a:ext cx="6410325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6781" r="26781"/>
          <a:stretch>
            <a:fillRect/>
          </a:stretch>
        </p:blipFill>
        <p:spPr>
          <a:xfrm>
            <a:off x="1572768" y="0"/>
            <a:ext cx="6542532" cy="938696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196705"/>
            <a:ext cx="18288000" cy="1035566"/>
          </a:xfrm>
          <a:prstGeom prst="rect">
            <a:avLst/>
          </a:prstGeom>
          <a:solidFill>
            <a:srgbClr val="5F8368"/>
          </a:solidFill>
          <a:ln>
            <a:solidFill>
              <a:srgbClr val="345A3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65333" y="9556347"/>
            <a:ext cx="15516143" cy="401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24" dirty="0">
                <a:solidFill>
                  <a:srgbClr val="F6F6ED"/>
                </a:solidFill>
                <a:latin typeface="Luthier Bold"/>
              </a:rPr>
              <a:t>Close Your Power Gaps  • Kathy Caprino </a:t>
            </a:r>
          </a:p>
        </p:txBody>
      </p:sp>
      <p:sp>
        <p:nvSpPr>
          <p:cNvPr id="5" name="AutoShape 5"/>
          <p:cNvSpPr/>
          <p:nvPr/>
        </p:nvSpPr>
        <p:spPr>
          <a:xfrm>
            <a:off x="778229" y="1906259"/>
            <a:ext cx="9144" cy="6611815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95117" y="97155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221" dirty="0">
                <a:solidFill>
                  <a:srgbClr val="5F8368"/>
                </a:solidFill>
                <a:latin typeface="Glacial Indifference Bold"/>
              </a:rPr>
              <a:t>16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559419" y="1883949"/>
            <a:ext cx="7785804" cy="6917151"/>
            <a:chOff x="0" y="66675"/>
            <a:chExt cx="10381072" cy="9919157"/>
          </a:xfrm>
        </p:grpSpPr>
        <p:sp>
          <p:nvSpPr>
            <p:cNvPr id="8" name="TextBox 8"/>
            <p:cNvSpPr txBox="1"/>
            <p:nvPr/>
          </p:nvSpPr>
          <p:spPr>
            <a:xfrm>
              <a:off x="0" y="66675"/>
              <a:ext cx="10381072" cy="2758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88"/>
                </a:lnSpc>
              </a:pPr>
              <a:r>
                <a:rPr lang="en-US" sz="7200" dirty="0">
                  <a:solidFill>
                    <a:srgbClr val="2E3E32"/>
                  </a:solidFill>
                  <a:latin typeface="Luthier Italics"/>
                </a:rPr>
                <a:t>The Framework For Change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508851"/>
              <a:ext cx="10381072" cy="197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48"/>
                </a:lnSpc>
              </a:pPr>
              <a:r>
                <a:rPr lang="en-US" sz="4200" spc="646" dirty="0">
                  <a:solidFill>
                    <a:srgbClr val="5F8368"/>
                  </a:solidFill>
                  <a:latin typeface="Glacial Indifference"/>
                </a:rPr>
                <a:t>7 BRAVE PATHWAYS TO CAREER BLISS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363109"/>
              <a:ext cx="10381072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/>
            </a:p>
          </p:txBody>
        </p:sp>
      </p:grpSp>
      <p:sp>
        <p:nvSpPr>
          <p:cNvPr id="13" name="TextBox 9">
            <a:extLst>
              <a:ext uri="{FF2B5EF4-FFF2-40B4-BE49-F238E27FC236}">
                <a16:creationId xmlns:a16="http://schemas.microsoft.com/office/drawing/2014/main" id="{77AB8865-AAA7-4F5E-913C-02579DD9128F}"/>
              </a:ext>
            </a:extLst>
          </p:cNvPr>
          <p:cNvSpPr txBox="1"/>
          <p:nvPr/>
        </p:nvSpPr>
        <p:spPr>
          <a:xfrm>
            <a:off x="17345223" y="9537129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11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</p:spTree>
    <p:extLst>
      <p:ext uri="{BB962C8B-B14F-4D97-AF65-F5344CB8AC3E}">
        <p14:creationId xmlns:p14="http://schemas.microsoft.com/office/powerpoint/2010/main" val="208583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8100"/>
            <a:ext cx="10369550" cy="10287000"/>
          </a:xfrm>
          <a:custGeom>
            <a:avLst/>
            <a:gdLst/>
            <a:ahLst/>
            <a:cxnLst/>
            <a:rect l="l" t="t" r="r" b="b"/>
            <a:pathLst>
              <a:path w="10369550" h="10287000">
                <a:moveTo>
                  <a:pt x="0" y="10287000"/>
                </a:moveTo>
                <a:lnTo>
                  <a:pt x="10369237" y="10287000"/>
                </a:lnTo>
                <a:lnTo>
                  <a:pt x="10369237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9550" y="0"/>
            <a:ext cx="7919084" cy="10287000"/>
          </a:xfrm>
          <a:custGeom>
            <a:avLst/>
            <a:gdLst/>
            <a:ahLst/>
            <a:cxnLst/>
            <a:rect l="l" t="t" r="r" b="b"/>
            <a:pathLst>
              <a:path w="7919084" h="10287000">
                <a:moveTo>
                  <a:pt x="0" y="0"/>
                </a:moveTo>
                <a:lnTo>
                  <a:pt x="0" y="10287000"/>
                </a:lnTo>
                <a:lnTo>
                  <a:pt x="7918763" y="10287000"/>
                </a:lnTo>
                <a:lnTo>
                  <a:pt x="7918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163A18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7750" y="1227708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3609" y="1028700"/>
            <a:ext cx="6160135" cy="2625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sz="4250" b="1" spc="500" dirty="0">
                <a:solidFill>
                  <a:srgbClr val="7EA287"/>
                </a:solidFill>
                <a:latin typeface="Trebuchet MS"/>
                <a:cs typeface="Trebuchet MS"/>
              </a:rPr>
              <a:t>CLOSE </a:t>
            </a:r>
            <a:r>
              <a:rPr sz="4250" b="1" spc="475" dirty="0">
                <a:solidFill>
                  <a:srgbClr val="7EA287"/>
                </a:solidFill>
                <a:latin typeface="Trebuchet MS"/>
                <a:cs typeface="Trebuchet MS"/>
              </a:rPr>
              <a:t>YOUR</a:t>
            </a:r>
            <a:r>
              <a:rPr sz="4250" b="1" spc="110" dirty="0">
                <a:solidFill>
                  <a:srgbClr val="7EA287"/>
                </a:solidFill>
                <a:latin typeface="Trebuchet MS"/>
                <a:cs typeface="Trebuchet MS"/>
              </a:rPr>
              <a:t> </a:t>
            </a:r>
            <a:r>
              <a:rPr sz="4250" b="1" spc="545" dirty="0">
                <a:solidFill>
                  <a:srgbClr val="7EA287"/>
                </a:solidFill>
                <a:latin typeface="Trebuchet MS"/>
                <a:cs typeface="Trebuchet MS"/>
              </a:rPr>
              <a:t>POWER  </a:t>
            </a:r>
            <a:r>
              <a:rPr sz="4250" b="1" spc="480" dirty="0">
                <a:solidFill>
                  <a:srgbClr val="7EA287"/>
                </a:solidFill>
                <a:latin typeface="Trebuchet MS"/>
                <a:cs typeface="Trebuchet MS"/>
              </a:rPr>
              <a:t>GAPS </a:t>
            </a:r>
            <a:r>
              <a:rPr sz="4250" b="1" spc="495" dirty="0">
                <a:solidFill>
                  <a:srgbClr val="7EA287"/>
                </a:solidFill>
                <a:latin typeface="Trebuchet MS"/>
                <a:cs typeface="Trebuchet MS"/>
              </a:rPr>
              <a:t>WITH</a:t>
            </a:r>
            <a:r>
              <a:rPr sz="4250" b="1" spc="185" dirty="0">
                <a:solidFill>
                  <a:srgbClr val="7EA287"/>
                </a:solidFill>
                <a:latin typeface="Trebuchet MS"/>
                <a:cs typeface="Trebuchet MS"/>
              </a:rPr>
              <a:t> </a:t>
            </a:r>
            <a:r>
              <a:rPr sz="4250" b="1" spc="-95" dirty="0">
                <a:solidFill>
                  <a:srgbClr val="7EA287"/>
                </a:solidFill>
                <a:latin typeface="Trebuchet MS"/>
                <a:cs typeface="Trebuchet MS"/>
              </a:rPr>
              <a:t>7</a:t>
            </a:r>
            <a:endParaRPr sz="4250" dirty="0">
              <a:solidFill>
                <a:srgbClr val="7EA287"/>
              </a:solidFill>
              <a:latin typeface="Trebuchet MS"/>
              <a:cs typeface="Trebuchet MS"/>
            </a:endParaRPr>
          </a:p>
          <a:p>
            <a:pPr marL="12700" marR="12065">
              <a:lnSpc>
                <a:spcPct val="100299"/>
              </a:lnSpc>
            </a:pPr>
            <a:r>
              <a:rPr sz="4250" b="1" spc="520" dirty="0">
                <a:solidFill>
                  <a:srgbClr val="7EA287"/>
                </a:solidFill>
                <a:latin typeface="Trebuchet MS"/>
                <a:cs typeface="Trebuchet MS"/>
              </a:rPr>
              <a:t>BRAVERY-BOOSTING  </a:t>
            </a:r>
            <a:r>
              <a:rPr sz="4250" b="1" spc="345" dirty="0">
                <a:solidFill>
                  <a:srgbClr val="7EA287"/>
                </a:solidFill>
                <a:latin typeface="Trebuchet MS"/>
                <a:cs typeface="Trebuchet MS"/>
              </a:rPr>
              <a:t>PATHS:</a:t>
            </a:r>
            <a:endParaRPr sz="4250" dirty="0">
              <a:solidFill>
                <a:srgbClr val="7EA287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9496" y="4169561"/>
            <a:ext cx="4994387" cy="4926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6015">
              <a:lnSpc>
                <a:spcPct val="145100"/>
              </a:lnSpc>
              <a:spcBef>
                <a:spcPts val="100"/>
              </a:spcBef>
            </a:pPr>
            <a:r>
              <a:rPr sz="3200" b="1" spc="204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Brave </a:t>
            </a:r>
            <a:r>
              <a:rPr sz="3200" b="1" spc="24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  </a:t>
            </a:r>
            <a:r>
              <a:rPr sz="3200" b="1" spc="204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Brave</a:t>
            </a:r>
            <a:r>
              <a:rPr sz="3200" b="1" spc="4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27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 </a:t>
            </a:r>
            <a:r>
              <a:rPr sz="3200" b="1" spc="204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Brave</a:t>
            </a:r>
            <a:r>
              <a:rPr sz="3200" b="1" spc="10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22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endParaRPr sz="3200" dirty="0">
              <a:solidFill>
                <a:srgbClr val="4A6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5100"/>
              </a:lnSpc>
            </a:pPr>
            <a:r>
              <a:rPr sz="3200" b="1" spc="204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Brave</a:t>
            </a:r>
            <a:r>
              <a:rPr sz="3200" b="1" spc="7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204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  Brave </a:t>
            </a:r>
            <a:r>
              <a:rPr sz="3200" b="1" spc="26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 </a:t>
            </a:r>
            <a:r>
              <a:rPr sz="3200" b="1" spc="204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Brave </a:t>
            </a:r>
            <a:r>
              <a:rPr sz="3200" b="1" spc="19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 </a:t>
            </a:r>
            <a:endParaRPr lang="en-US" sz="3200" b="1" spc="195" dirty="0">
              <a:solidFill>
                <a:srgbClr val="4A6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45100"/>
              </a:lnSpc>
            </a:pPr>
            <a:r>
              <a:rPr sz="3200" b="1" spc="204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Brave</a:t>
            </a:r>
            <a:r>
              <a:rPr sz="3200" b="1" spc="11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24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Healing</a:t>
            </a:r>
            <a:endParaRPr sz="3200" dirty="0">
              <a:solidFill>
                <a:srgbClr val="4A6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9126495-9B68-4216-822C-E1D779FE15F6}"/>
              </a:ext>
            </a:extLst>
          </p:cNvPr>
          <p:cNvSpPr txBox="1"/>
          <p:nvPr/>
        </p:nvSpPr>
        <p:spPr>
          <a:xfrm>
            <a:off x="17321777" y="956310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12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D632A65C-3549-400F-9C47-E75004D0BE5E}"/>
              </a:ext>
            </a:extLst>
          </p:cNvPr>
          <p:cNvSpPr/>
          <p:nvPr/>
        </p:nvSpPr>
        <p:spPr>
          <a:xfrm>
            <a:off x="9887353" y="1028700"/>
            <a:ext cx="6943725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947EC-3DAA-4351-907E-23DE61307C5C}"/>
              </a:ext>
            </a:extLst>
          </p:cNvPr>
          <p:cNvSpPr txBox="1"/>
          <p:nvPr/>
        </p:nvSpPr>
        <p:spPr>
          <a:xfrm>
            <a:off x="13563600" y="9608355"/>
            <a:ext cx="408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+mj-lt"/>
              </a:rPr>
              <a:t>©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Luthier Bold" panose="020B060402020202020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Luthier Bold" panose="020B0604020202020204" charset="0"/>
              </a:rPr>
              <a:t>2023 Kathy Caprino</a:t>
            </a:r>
            <a:endParaRPr lang="en-US" dirty="0">
              <a:solidFill>
                <a:schemeClr val="bg1"/>
              </a:solidFill>
              <a:latin typeface="Luthier Bold" panose="020B06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0577" y="876300"/>
            <a:ext cx="9525000" cy="8899616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355"/>
              </a:spcBef>
            </a:pPr>
            <a:r>
              <a:rPr lang="en-US" sz="5400" b="1" spc="-254" dirty="0">
                <a:solidFill>
                  <a:srgbClr val="4A6651"/>
                </a:solidFill>
                <a:latin typeface="Times New Roman"/>
                <a:cs typeface="Times New Roman"/>
              </a:rPr>
              <a:t>The </a:t>
            </a:r>
            <a:r>
              <a:rPr sz="5400" b="1" i="1" spc="-254" dirty="0">
                <a:solidFill>
                  <a:srgbClr val="4A6651"/>
                </a:solidFill>
                <a:latin typeface="Times New Roman"/>
                <a:cs typeface="Times New Roman"/>
              </a:rPr>
              <a:t>7 </a:t>
            </a:r>
            <a:r>
              <a:rPr sz="5400" b="1" i="1" spc="170" dirty="0">
                <a:solidFill>
                  <a:srgbClr val="4A6651"/>
                </a:solidFill>
                <a:latin typeface="Times New Roman"/>
                <a:cs typeface="Times New Roman"/>
              </a:rPr>
              <a:t>Brave</a:t>
            </a:r>
            <a:r>
              <a:rPr sz="5400" b="1" i="1" spc="-60" dirty="0">
                <a:solidFill>
                  <a:srgbClr val="4A6651"/>
                </a:solidFill>
                <a:latin typeface="Times New Roman"/>
                <a:cs typeface="Times New Roman"/>
              </a:rPr>
              <a:t> </a:t>
            </a:r>
            <a:r>
              <a:rPr sz="5400" b="1" i="1" spc="254" dirty="0">
                <a:solidFill>
                  <a:srgbClr val="4A6651"/>
                </a:solidFill>
                <a:latin typeface="Times New Roman"/>
                <a:cs typeface="Times New Roman"/>
              </a:rPr>
              <a:t>Path</a:t>
            </a:r>
            <a:r>
              <a:rPr lang="en-US" sz="5400" b="1" i="1" spc="254" dirty="0">
                <a:solidFill>
                  <a:srgbClr val="4A6651"/>
                </a:solidFill>
                <a:latin typeface="Times New Roman"/>
                <a:cs typeface="Times New Roman"/>
              </a:rPr>
              <a:t>way</a:t>
            </a:r>
            <a:r>
              <a:rPr sz="5400" b="1" i="1" spc="254" dirty="0">
                <a:solidFill>
                  <a:srgbClr val="4A6651"/>
                </a:solidFill>
                <a:latin typeface="Times New Roman"/>
                <a:cs typeface="Times New Roman"/>
              </a:rPr>
              <a:t>s</a:t>
            </a:r>
            <a:r>
              <a:rPr lang="en-US" sz="5400" b="1" spc="254" dirty="0">
                <a:solidFill>
                  <a:srgbClr val="4A6651"/>
                </a:solidFill>
                <a:latin typeface="Times New Roman"/>
                <a:cs typeface="Times New Roman"/>
              </a:rPr>
              <a:t> significantly expand our experience of:</a:t>
            </a:r>
          </a:p>
          <a:p>
            <a:pPr marL="698500" marR="5080" indent="-685800">
              <a:lnSpc>
                <a:spcPts val="6680"/>
              </a:lnSpc>
              <a:spcBef>
                <a:spcPts val="355"/>
              </a:spcBef>
              <a:buFont typeface="Arial" panose="020B0604020202020204" pitchFamily="34" charset="0"/>
              <a:buChar char="•"/>
            </a:pPr>
            <a:r>
              <a:rPr lang="en-US" sz="4000" b="1" spc="235" dirty="0">
                <a:solidFill>
                  <a:srgbClr val="4A665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Self-mastery</a:t>
            </a:r>
          </a:p>
          <a:p>
            <a:pPr marL="698500" marR="5080" indent="-685800">
              <a:lnSpc>
                <a:spcPts val="6680"/>
              </a:lnSpc>
              <a:spcBef>
                <a:spcPts val="355"/>
              </a:spcBef>
              <a:buFont typeface="Arial" panose="020B0604020202020204" pitchFamily="34" charset="0"/>
              <a:buChar char="•"/>
            </a:pPr>
            <a:r>
              <a:rPr lang="en-US" sz="4000" b="1" spc="235" dirty="0">
                <a:solidFill>
                  <a:srgbClr val="4A665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Confidence and self-trust</a:t>
            </a:r>
          </a:p>
          <a:p>
            <a:pPr marL="698500" marR="5080" indent="-685800">
              <a:lnSpc>
                <a:spcPts val="6680"/>
              </a:lnSpc>
              <a:spcBef>
                <a:spcPts val="355"/>
              </a:spcBef>
              <a:buFont typeface="Arial" panose="020B0604020202020204" pitchFamily="34" charset="0"/>
              <a:buChar char="•"/>
            </a:pPr>
            <a:r>
              <a:rPr lang="en-US" sz="4000" b="1" spc="235" dirty="0">
                <a:solidFill>
                  <a:srgbClr val="4A665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Executive Presence</a:t>
            </a:r>
          </a:p>
          <a:p>
            <a:pPr marL="698500" marR="5080" indent="-685800">
              <a:lnSpc>
                <a:spcPts val="6680"/>
              </a:lnSpc>
              <a:spcBef>
                <a:spcPts val="355"/>
              </a:spcBef>
              <a:buFont typeface="Arial" panose="020B0604020202020204" pitchFamily="34" charset="0"/>
              <a:buChar char="•"/>
            </a:pPr>
            <a:r>
              <a:rPr lang="en-US" sz="4000" b="1" spc="235" dirty="0">
                <a:solidFill>
                  <a:srgbClr val="4A665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Communication Strength</a:t>
            </a:r>
          </a:p>
          <a:p>
            <a:pPr marL="698500" marR="5080" indent="-685800">
              <a:lnSpc>
                <a:spcPts val="6680"/>
              </a:lnSpc>
              <a:spcBef>
                <a:spcPts val="355"/>
              </a:spcBef>
              <a:buFont typeface="Arial" panose="020B0604020202020204" pitchFamily="34" charset="0"/>
              <a:buChar char="•"/>
            </a:pPr>
            <a:r>
              <a:rPr lang="en-US" sz="4000" b="1" spc="235" dirty="0">
                <a:solidFill>
                  <a:srgbClr val="4A665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Leadership and Vision</a:t>
            </a:r>
          </a:p>
          <a:p>
            <a:pPr marL="698500" marR="5080" indent="-685800">
              <a:lnSpc>
                <a:spcPts val="6680"/>
              </a:lnSpc>
              <a:spcBef>
                <a:spcPts val="355"/>
              </a:spcBef>
              <a:buFont typeface="Arial" panose="020B0604020202020204" pitchFamily="34" charset="0"/>
              <a:buChar char="•"/>
            </a:pPr>
            <a:r>
              <a:rPr lang="en-US" sz="4000" b="1" spc="235" dirty="0">
                <a:solidFill>
                  <a:srgbClr val="4A665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Relational Connection</a:t>
            </a:r>
          </a:p>
          <a:p>
            <a:pPr marL="698500" marR="5080" indent="-685800">
              <a:lnSpc>
                <a:spcPts val="6680"/>
              </a:lnSpc>
              <a:spcBef>
                <a:spcPts val="355"/>
              </a:spcBef>
              <a:buFont typeface="Arial" panose="020B0604020202020204" pitchFamily="34" charset="0"/>
              <a:buChar char="•"/>
            </a:pPr>
            <a:r>
              <a:rPr lang="en-US" sz="4000" b="1" spc="235" dirty="0">
                <a:solidFill>
                  <a:srgbClr val="4A665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Joy, Fulfillment &amp; Purpose</a:t>
            </a:r>
          </a:p>
        </p:txBody>
      </p:sp>
      <p:sp>
        <p:nvSpPr>
          <p:cNvPr id="13" name="object 13"/>
          <p:cNvSpPr/>
          <p:nvPr/>
        </p:nvSpPr>
        <p:spPr>
          <a:xfrm>
            <a:off x="12135014" y="-8603"/>
            <a:ext cx="6148070" cy="10287000"/>
          </a:xfrm>
          <a:custGeom>
            <a:avLst/>
            <a:gdLst/>
            <a:ahLst/>
            <a:cxnLst/>
            <a:rect l="l" t="t" r="r" b="b"/>
            <a:pathLst>
              <a:path w="6148070" h="10287000">
                <a:moveTo>
                  <a:pt x="0" y="10287000"/>
                </a:moveTo>
                <a:lnTo>
                  <a:pt x="0" y="0"/>
                </a:lnTo>
                <a:lnTo>
                  <a:pt x="6147880" y="0"/>
                </a:lnTo>
                <a:lnTo>
                  <a:pt x="614788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345A3B">
              <a:alpha val="5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668000" y="1045698"/>
            <a:ext cx="0" cy="8229600"/>
          </a:xfrm>
          <a:custGeom>
            <a:avLst/>
            <a:gdLst/>
            <a:ahLst/>
            <a:cxnLst/>
            <a:rect l="l" t="t" r="r" b="b"/>
            <a:pathLst>
              <a:path h="8229600">
                <a:moveTo>
                  <a:pt x="0" y="0"/>
                </a:moveTo>
                <a:lnTo>
                  <a:pt x="0" y="8229600"/>
                </a:lnTo>
              </a:path>
            </a:pathLst>
          </a:custGeom>
          <a:ln w="3810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3E214437-FDD3-4914-9302-15489D0D5C88}"/>
              </a:ext>
            </a:extLst>
          </p:cNvPr>
          <p:cNvSpPr/>
          <p:nvPr/>
        </p:nvSpPr>
        <p:spPr>
          <a:xfrm>
            <a:off x="11208849" y="1045698"/>
            <a:ext cx="5838824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5897" y="1021080"/>
            <a:ext cx="56984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-50" dirty="0">
                <a:solidFill>
                  <a:srgbClr val="2E3E32"/>
                </a:solidFill>
                <a:latin typeface="Times New Roman"/>
                <a:cs typeface="Times New Roman"/>
              </a:rPr>
              <a:t>#1: </a:t>
            </a:r>
            <a:r>
              <a:rPr sz="6400" b="1" spc="190" dirty="0">
                <a:solidFill>
                  <a:srgbClr val="2E3E32"/>
                </a:solidFill>
                <a:latin typeface="Times New Roman"/>
                <a:cs typeface="Times New Roman"/>
              </a:rPr>
              <a:t>Brave</a:t>
            </a:r>
            <a:r>
              <a:rPr sz="6400" b="1" spc="40" dirty="0">
                <a:solidFill>
                  <a:srgbClr val="2E3E32"/>
                </a:solidFill>
                <a:latin typeface="Times New Roman"/>
                <a:cs typeface="Times New Roman"/>
              </a:rPr>
              <a:t> </a:t>
            </a:r>
            <a:r>
              <a:rPr sz="6400" b="1" spc="285" dirty="0">
                <a:solidFill>
                  <a:srgbClr val="2E3E32"/>
                </a:solidFill>
                <a:latin typeface="Times New Roman"/>
                <a:cs typeface="Times New Roman"/>
              </a:rPr>
              <a:t>Sight</a:t>
            </a:r>
            <a:endParaRPr sz="6400" dirty="0">
              <a:solidFill>
                <a:srgbClr val="2E3E32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5897" y="2857500"/>
            <a:ext cx="7115175" cy="49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0"/>
              </a:spcBef>
            </a:pPr>
            <a:r>
              <a:rPr sz="3600" spc="180" dirty="0">
                <a:solidFill>
                  <a:srgbClr val="5F8368"/>
                </a:solidFill>
                <a:latin typeface="Arial"/>
                <a:cs typeface="Arial"/>
              </a:rPr>
              <a:t>Do </a:t>
            </a:r>
            <a:r>
              <a:rPr sz="3600" spc="305" dirty="0">
                <a:solidFill>
                  <a:srgbClr val="5F8368"/>
                </a:solidFill>
                <a:latin typeface="Arial"/>
                <a:cs typeface="Arial"/>
              </a:rPr>
              <a:t>you </a:t>
            </a:r>
            <a:r>
              <a:rPr sz="3600" spc="315" dirty="0">
                <a:solidFill>
                  <a:srgbClr val="5F8368"/>
                </a:solidFill>
                <a:latin typeface="Arial"/>
                <a:cs typeface="Arial"/>
              </a:rPr>
              <a:t>recognize </a:t>
            </a:r>
            <a:r>
              <a:rPr sz="3600" spc="350" dirty="0">
                <a:solidFill>
                  <a:srgbClr val="5F8368"/>
                </a:solidFill>
                <a:latin typeface="Arial"/>
                <a:cs typeface="Arial"/>
              </a:rPr>
              <a:t>how</a:t>
            </a:r>
            <a:r>
              <a:rPr sz="3600" spc="869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3600" spc="345" dirty="0">
                <a:solidFill>
                  <a:srgbClr val="5F8368"/>
                </a:solidFill>
                <a:latin typeface="Arial"/>
                <a:cs typeface="Arial"/>
              </a:rPr>
              <a:t>truly</a:t>
            </a:r>
            <a:endParaRPr sz="3600" dirty="0">
              <a:solidFill>
                <a:srgbClr val="5F8368"/>
              </a:solidFill>
              <a:latin typeface="Arial"/>
              <a:cs typeface="Arial"/>
            </a:endParaRPr>
          </a:p>
          <a:p>
            <a:pPr marL="12700" marR="125730">
              <a:lnSpc>
                <a:spcPts val="4280"/>
              </a:lnSpc>
              <a:spcBef>
                <a:spcPts val="150"/>
              </a:spcBef>
            </a:pPr>
            <a:r>
              <a:rPr sz="3600" spc="320" dirty="0">
                <a:solidFill>
                  <a:srgbClr val="5F8368"/>
                </a:solidFill>
                <a:latin typeface="Arial"/>
                <a:cs typeface="Arial"/>
              </a:rPr>
              <a:t>talented, </a:t>
            </a:r>
            <a:r>
              <a:rPr sz="3600" spc="365" dirty="0">
                <a:solidFill>
                  <a:srgbClr val="5F8368"/>
                </a:solidFill>
                <a:latin typeface="Arial"/>
                <a:cs typeface="Arial"/>
              </a:rPr>
              <a:t>gifted </a:t>
            </a:r>
            <a:r>
              <a:rPr sz="3600" spc="260" dirty="0">
                <a:solidFill>
                  <a:srgbClr val="5F8368"/>
                </a:solidFill>
                <a:latin typeface="Arial"/>
                <a:cs typeface="Arial"/>
              </a:rPr>
              <a:t>and </a:t>
            </a:r>
            <a:r>
              <a:rPr sz="3600" spc="325" dirty="0">
                <a:solidFill>
                  <a:srgbClr val="5F8368"/>
                </a:solidFill>
                <a:latin typeface="Arial"/>
                <a:cs typeface="Arial"/>
              </a:rPr>
              <a:t>valuable  </a:t>
            </a:r>
            <a:r>
              <a:rPr sz="3600" spc="305" dirty="0">
                <a:solidFill>
                  <a:srgbClr val="5F8368"/>
                </a:solidFill>
                <a:latin typeface="Arial"/>
                <a:cs typeface="Arial"/>
              </a:rPr>
              <a:t>you</a:t>
            </a:r>
            <a:r>
              <a:rPr sz="3600" spc="41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3600" spc="145" dirty="0">
                <a:solidFill>
                  <a:srgbClr val="5F8368"/>
                </a:solidFill>
                <a:latin typeface="Arial"/>
                <a:cs typeface="Arial"/>
              </a:rPr>
              <a:t>are?</a:t>
            </a:r>
            <a:endParaRPr sz="3600" dirty="0">
              <a:solidFill>
                <a:srgbClr val="5F8368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solidFill>
                <a:srgbClr val="5F8368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4300"/>
              </a:lnSpc>
            </a:pPr>
            <a:r>
              <a:rPr sz="3600" spc="345" dirty="0">
                <a:solidFill>
                  <a:srgbClr val="5F8368"/>
                </a:solidFill>
                <a:latin typeface="Arial"/>
                <a:cs typeface="Arial"/>
              </a:rPr>
              <a:t>What </a:t>
            </a:r>
            <a:r>
              <a:rPr sz="3600" spc="210" dirty="0">
                <a:solidFill>
                  <a:srgbClr val="5F8368"/>
                </a:solidFill>
                <a:latin typeface="Arial"/>
                <a:cs typeface="Arial"/>
              </a:rPr>
              <a:t>are </a:t>
            </a:r>
            <a:r>
              <a:rPr sz="3600" spc="310" dirty="0">
                <a:solidFill>
                  <a:srgbClr val="5F8368"/>
                </a:solidFill>
                <a:latin typeface="Arial"/>
                <a:cs typeface="Arial"/>
              </a:rPr>
              <a:t>your</a:t>
            </a:r>
            <a:r>
              <a:rPr lang="en-US" sz="3600" spc="68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3600" spc="300" dirty="0">
                <a:solidFill>
                  <a:srgbClr val="5F8368"/>
                </a:solidFill>
                <a:latin typeface="Arial"/>
                <a:cs typeface="Arial"/>
              </a:rPr>
              <a:t>natural</a:t>
            </a:r>
            <a:endParaRPr sz="3600" dirty="0">
              <a:solidFill>
                <a:srgbClr val="5F8368"/>
              </a:solidFill>
              <a:latin typeface="Arial"/>
              <a:cs typeface="Arial"/>
            </a:endParaRPr>
          </a:p>
          <a:p>
            <a:pPr marL="12700">
              <a:lnSpc>
                <a:spcPts val="4275"/>
              </a:lnSpc>
            </a:pPr>
            <a:r>
              <a:rPr sz="3600" b="1" spc="290" dirty="0">
                <a:solidFill>
                  <a:srgbClr val="5F8368"/>
                </a:solidFill>
                <a:latin typeface="Trebuchet MS"/>
                <a:cs typeface="Trebuchet MS"/>
              </a:rPr>
              <a:t>capabilities </a:t>
            </a:r>
            <a:r>
              <a:rPr sz="3600" b="1" spc="305" dirty="0">
                <a:solidFill>
                  <a:srgbClr val="5F8368"/>
                </a:solidFill>
                <a:latin typeface="Trebuchet MS"/>
                <a:cs typeface="Trebuchet MS"/>
              </a:rPr>
              <a:t>and </a:t>
            </a:r>
            <a:r>
              <a:rPr sz="3600" b="1" spc="320" dirty="0">
                <a:solidFill>
                  <a:srgbClr val="5F8368"/>
                </a:solidFill>
                <a:latin typeface="Trebuchet MS"/>
                <a:cs typeface="Trebuchet MS"/>
              </a:rPr>
              <a:t>strengths</a:t>
            </a:r>
            <a:r>
              <a:rPr sz="3600" b="1" spc="215" dirty="0">
                <a:solidFill>
                  <a:srgbClr val="5F8368"/>
                </a:solidFill>
                <a:latin typeface="Trebuchet MS"/>
                <a:cs typeface="Trebuchet MS"/>
              </a:rPr>
              <a:t> </a:t>
            </a:r>
            <a:r>
              <a:rPr sz="3600" b="1" spc="180" dirty="0">
                <a:solidFill>
                  <a:srgbClr val="5F8368"/>
                </a:solidFill>
                <a:latin typeface="Trebuchet MS"/>
                <a:cs typeface="Trebuchet MS"/>
              </a:rPr>
              <a:t>-</a:t>
            </a:r>
            <a:endParaRPr sz="3600" dirty="0">
              <a:solidFill>
                <a:srgbClr val="5F8368"/>
              </a:solidFill>
              <a:latin typeface="Trebuchet MS"/>
              <a:cs typeface="Trebuchet MS"/>
            </a:endParaRPr>
          </a:p>
          <a:p>
            <a:pPr marL="12700">
              <a:lnSpc>
                <a:spcPts val="4275"/>
              </a:lnSpc>
            </a:pPr>
            <a:r>
              <a:rPr sz="3600" spc="300" dirty="0">
                <a:solidFill>
                  <a:srgbClr val="5F8368"/>
                </a:solidFill>
                <a:latin typeface="Arial"/>
                <a:cs typeface="Arial"/>
              </a:rPr>
              <a:t>the</a:t>
            </a:r>
            <a:r>
              <a:rPr sz="3600" spc="36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3600" spc="385" dirty="0">
                <a:solidFill>
                  <a:srgbClr val="5F8368"/>
                </a:solidFill>
                <a:latin typeface="Arial"/>
                <a:cs typeface="Arial"/>
              </a:rPr>
              <a:t>powerful</a:t>
            </a:r>
            <a:r>
              <a:rPr lang="en-US" sz="3600" spc="38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3600" spc="265" dirty="0">
                <a:solidFill>
                  <a:srgbClr val="5F8368"/>
                </a:solidFill>
                <a:latin typeface="Arial"/>
                <a:cs typeface="Arial"/>
              </a:rPr>
              <a:t>skills </a:t>
            </a:r>
            <a:r>
              <a:rPr sz="3600" spc="260" dirty="0">
                <a:solidFill>
                  <a:srgbClr val="5F8368"/>
                </a:solidFill>
                <a:latin typeface="Arial"/>
                <a:cs typeface="Arial"/>
              </a:rPr>
              <a:t>and </a:t>
            </a:r>
            <a:r>
              <a:rPr sz="3600" spc="315" dirty="0">
                <a:solidFill>
                  <a:srgbClr val="5F8368"/>
                </a:solidFill>
                <a:latin typeface="Arial"/>
                <a:cs typeface="Arial"/>
              </a:rPr>
              <a:t>talents</a:t>
            </a:r>
            <a:r>
              <a:rPr sz="3600" spc="72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3600" spc="300" dirty="0">
                <a:solidFill>
                  <a:srgbClr val="5F8368"/>
                </a:solidFill>
                <a:latin typeface="Arial"/>
                <a:cs typeface="Arial"/>
              </a:rPr>
              <a:t>tha</a:t>
            </a:r>
            <a:r>
              <a:rPr lang="en-US" sz="3600" spc="300" dirty="0">
                <a:solidFill>
                  <a:srgbClr val="5F8368"/>
                </a:solidFill>
                <a:latin typeface="Arial"/>
                <a:cs typeface="Arial"/>
              </a:rPr>
              <a:t>t </a:t>
            </a:r>
            <a:r>
              <a:rPr sz="3600" spc="370" dirty="0">
                <a:solidFill>
                  <a:srgbClr val="5F8368"/>
                </a:solidFill>
                <a:latin typeface="Arial"/>
                <a:cs typeface="Arial"/>
              </a:rPr>
              <a:t>come </a:t>
            </a:r>
            <a:r>
              <a:rPr sz="3600" spc="265" dirty="0">
                <a:solidFill>
                  <a:srgbClr val="5F8368"/>
                </a:solidFill>
                <a:latin typeface="Arial"/>
                <a:cs typeface="Arial"/>
              </a:rPr>
              <a:t>easily </a:t>
            </a:r>
            <a:r>
              <a:rPr sz="3600" spc="295" dirty="0">
                <a:solidFill>
                  <a:srgbClr val="5F8368"/>
                </a:solidFill>
                <a:latin typeface="Arial"/>
                <a:cs typeface="Arial"/>
              </a:rPr>
              <a:t>to </a:t>
            </a:r>
            <a:r>
              <a:rPr sz="3600" spc="305" dirty="0">
                <a:solidFill>
                  <a:srgbClr val="5F8368"/>
                </a:solidFill>
                <a:latin typeface="Arial"/>
                <a:cs typeface="Arial"/>
              </a:rPr>
              <a:t>you </a:t>
            </a:r>
            <a:r>
              <a:rPr sz="3600" spc="300" dirty="0">
                <a:solidFill>
                  <a:srgbClr val="5F8368"/>
                </a:solidFill>
                <a:latin typeface="Arial"/>
                <a:cs typeface="Arial"/>
              </a:rPr>
              <a:t>that </a:t>
            </a:r>
            <a:r>
              <a:rPr sz="3600" spc="305" dirty="0">
                <a:solidFill>
                  <a:srgbClr val="5F8368"/>
                </a:solidFill>
                <a:latin typeface="Arial"/>
                <a:cs typeface="Arial"/>
              </a:rPr>
              <a:t>make</a:t>
            </a:r>
            <a:r>
              <a:rPr lang="en-US" sz="3600" spc="30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3600" spc="-45" dirty="0">
                <a:solidFill>
                  <a:srgbClr val="5F8368"/>
                </a:solidFill>
                <a:latin typeface="Arial"/>
                <a:cs typeface="Arial"/>
              </a:rPr>
              <a:t>a</a:t>
            </a:r>
            <a:r>
              <a:rPr sz="3600" spc="41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3600" spc="315" dirty="0">
                <a:solidFill>
                  <a:srgbClr val="5F8368"/>
                </a:solidFill>
                <a:latin typeface="Arial"/>
                <a:cs typeface="Arial"/>
              </a:rPr>
              <a:t>difference?</a:t>
            </a:r>
            <a:endParaRPr sz="3600" dirty="0">
              <a:solidFill>
                <a:srgbClr val="5F8368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39930" y="0"/>
            <a:ext cx="6148070" cy="10287000"/>
          </a:xfrm>
          <a:custGeom>
            <a:avLst/>
            <a:gdLst/>
            <a:ahLst/>
            <a:cxnLst/>
            <a:rect l="l" t="t" r="r" b="b"/>
            <a:pathLst>
              <a:path w="6148070" h="10287000">
                <a:moveTo>
                  <a:pt x="0" y="10287000"/>
                </a:moveTo>
                <a:lnTo>
                  <a:pt x="0" y="0"/>
                </a:lnTo>
                <a:lnTo>
                  <a:pt x="6147880" y="0"/>
                </a:lnTo>
                <a:lnTo>
                  <a:pt x="614788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5F8368">
              <a:alpha val="8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1028700"/>
            <a:ext cx="0" cy="8229600"/>
          </a:xfrm>
          <a:custGeom>
            <a:avLst/>
            <a:gdLst/>
            <a:ahLst/>
            <a:cxnLst/>
            <a:rect l="l" t="t" r="r" b="b"/>
            <a:pathLst>
              <a:path h="8229600">
                <a:moveTo>
                  <a:pt x="0" y="0"/>
                </a:moveTo>
                <a:lnTo>
                  <a:pt x="0" y="8229600"/>
                </a:lnTo>
              </a:path>
            </a:pathLst>
          </a:custGeom>
          <a:ln w="38100">
            <a:solidFill>
              <a:srgbClr val="516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25023" y="939800"/>
            <a:ext cx="6619875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5F525F21-6FBF-403C-ADEE-96E5BFD22A2C}"/>
              </a:ext>
            </a:extLst>
          </p:cNvPr>
          <p:cNvSpPr txBox="1"/>
          <p:nvPr/>
        </p:nvSpPr>
        <p:spPr>
          <a:xfrm>
            <a:off x="17602405" y="9805670"/>
            <a:ext cx="782670" cy="481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14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B064F383-BB0E-4E86-BFF7-A28B05650D4B}"/>
              </a:ext>
            </a:extLst>
          </p:cNvPr>
          <p:cNvSpPr txBox="1"/>
          <p:nvPr/>
        </p:nvSpPr>
        <p:spPr>
          <a:xfrm>
            <a:off x="422586" y="9473823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14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95" y="-17292"/>
            <a:ext cx="15593694" cy="10287000"/>
          </a:xfrm>
          <a:custGeom>
            <a:avLst/>
            <a:gdLst/>
            <a:ahLst/>
            <a:cxnLst/>
            <a:rect l="l" t="t" r="r" b="b"/>
            <a:pathLst>
              <a:path w="15593694" h="10287000">
                <a:moveTo>
                  <a:pt x="0" y="10287000"/>
                </a:moveTo>
                <a:lnTo>
                  <a:pt x="15593647" y="10287000"/>
                </a:lnTo>
                <a:lnTo>
                  <a:pt x="15593647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93646" y="0"/>
            <a:ext cx="2694940" cy="10283190"/>
          </a:xfrm>
          <a:custGeom>
            <a:avLst/>
            <a:gdLst/>
            <a:ahLst/>
            <a:cxnLst/>
            <a:rect l="l" t="t" r="r" b="b"/>
            <a:pathLst>
              <a:path w="2694940" h="10283190">
                <a:moveTo>
                  <a:pt x="0" y="0"/>
                </a:moveTo>
                <a:lnTo>
                  <a:pt x="2694353" y="0"/>
                </a:lnTo>
                <a:lnTo>
                  <a:pt x="2694353" y="10283069"/>
                </a:lnTo>
                <a:lnTo>
                  <a:pt x="0" y="10283069"/>
                </a:lnTo>
                <a:lnTo>
                  <a:pt x="0" y="0"/>
                </a:lnTo>
                <a:close/>
              </a:path>
            </a:pathLst>
          </a:custGeom>
          <a:solidFill>
            <a:srgbClr val="5F8368">
              <a:alpha val="8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750" y="1141242"/>
            <a:ext cx="0" cy="8229600"/>
          </a:xfrm>
          <a:custGeom>
            <a:avLst/>
            <a:gdLst/>
            <a:ahLst/>
            <a:cxnLst/>
            <a:rect l="l" t="t" r="r" b="b"/>
            <a:pathLst>
              <a:path h="8229600">
                <a:moveTo>
                  <a:pt x="0" y="0"/>
                </a:moveTo>
                <a:lnTo>
                  <a:pt x="0" y="8229600"/>
                </a:lnTo>
              </a:path>
            </a:pathLst>
          </a:custGeom>
          <a:ln w="3810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0651" y="895363"/>
            <a:ext cx="12022184" cy="1111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2785" marR="5080" indent="-680720" algn="l">
              <a:lnSpc>
                <a:spcPct val="115100"/>
              </a:lnSpc>
              <a:spcBef>
                <a:spcPts val="90"/>
              </a:spcBef>
            </a:pPr>
            <a:r>
              <a:rPr sz="6600" b="1" spc="-100" dirty="0">
                <a:solidFill>
                  <a:srgbClr val="5F8368"/>
                </a:solidFill>
              </a:rPr>
              <a:t>What </a:t>
            </a:r>
            <a:r>
              <a:rPr sz="6600" b="1" spc="190" dirty="0">
                <a:solidFill>
                  <a:srgbClr val="5F8368"/>
                </a:solidFill>
              </a:rPr>
              <a:t>are </a:t>
            </a:r>
            <a:r>
              <a:rPr sz="6600" b="1" spc="160" dirty="0">
                <a:solidFill>
                  <a:srgbClr val="5F8368"/>
                </a:solidFill>
              </a:rPr>
              <a:t>the</a:t>
            </a:r>
            <a:r>
              <a:rPr sz="6600" b="1" spc="-155" dirty="0">
                <a:solidFill>
                  <a:srgbClr val="5F8368"/>
                </a:solidFill>
              </a:rPr>
              <a:t> </a:t>
            </a:r>
            <a:r>
              <a:rPr sz="6600" b="1" spc="25" dirty="0">
                <a:solidFill>
                  <a:srgbClr val="5F8368"/>
                </a:solidFill>
              </a:rPr>
              <a:t>"20</a:t>
            </a:r>
            <a:r>
              <a:rPr lang="en-US" sz="6600" b="1" spc="25" dirty="0">
                <a:solidFill>
                  <a:srgbClr val="5F8368"/>
                </a:solidFill>
              </a:rPr>
              <a:t> </a:t>
            </a:r>
            <a:r>
              <a:rPr sz="6600" b="1" spc="30" dirty="0">
                <a:solidFill>
                  <a:srgbClr val="5F8368"/>
                </a:solidFill>
              </a:rPr>
              <a:t>facts" </a:t>
            </a:r>
            <a:r>
              <a:rPr sz="6600" b="1" spc="15" dirty="0">
                <a:solidFill>
                  <a:srgbClr val="5F8368"/>
                </a:solidFill>
              </a:rPr>
              <a:t>of</a:t>
            </a:r>
            <a:r>
              <a:rPr sz="6600" b="1" spc="-60" dirty="0">
                <a:solidFill>
                  <a:srgbClr val="5F8368"/>
                </a:solidFill>
              </a:rPr>
              <a:t> </a:t>
            </a:r>
            <a:r>
              <a:rPr sz="6600" b="1" spc="-90" dirty="0">
                <a:solidFill>
                  <a:srgbClr val="5F8368"/>
                </a:solidFill>
              </a:rPr>
              <a:t>you?</a:t>
            </a:r>
            <a:endParaRPr sz="6600" b="1" dirty="0">
              <a:solidFill>
                <a:srgbClr val="5F8368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2606" y="2840320"/>
            <a:ext cx="12268200" cy="6962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4700"/>
              </a:lnSpc>
              <a:spcBef>
                <a:spcPts val="100"/>
              </a:spcBef>
            </a:pPr>
            <a:r>
              <a:rPr sz="4350" spc="190" dirty="0">
                <a:solidFill>
                  <a:srgbClr val="5F8368"/>
                </a:solidFill>
                <a:latin typeface="Arial"/>
                <a:cs typeface="Arial"/>
              </a:rPr>
              <a:t>What </a:t>
            </a:r>
            <a:r>
              <a:rPr sz="4350" spc="55" dirty="0">
                <a:solidFill>
                  <a:srgbClr val="5F8368"/>
                </a:solidFill>
                <a:latin typeface="Arial"/>
                <a:cs typeface="Arial"/>
              </a:rPr>
              <a:t>are </a:t>
            </a:r>
            <a:r>
              <a:rPr sz="4350" spc="165" dirty="0">
                <a:solidFill>
                  <a:srgbClr val="5F8368"/>
                </a:solidFill>
                <a:latin typeface="Arial"/>
                <a:cs typeface="Arial"/>
              </a:rPr>
              <a:t>the </a:t>
            </a:r>
            <a:r>
              <a:rPr sz="4350" spc="45" dirty="0">
                <a:solidFill>
                  <a:srgbClr val="5F8368"/>
                </a:solidFill>
                <a:latin typeface="Arial"/>
                <a:cs typeface="Arial"/>
              </a:rPr>
              <a:t>20 </a:t>
            </a:r>
            <a:r>
              <a:rPr sz="4350" spc="185" dirty="0">
                <a:solidFill>
                  <a:srgbClr val="5F8368"/>
                </a:solidFill>
                <a:latin typeface="Arial"/>
                <a:cs typeface="Arial"/>
              </a:rPr>
              <a:t>most </a:t>
            </a:r>
            <a:r>
              <a:rPr sz="4350" spc="204" dirty="0">
                <a:solidFill>
                  <a:srgbClr val="5F8368"/>
                </a:solidFill>
                <a:latin typeface="Arial"/>
                <a:cs typeface="Arial"/>
              </a:rPr>
              <a:t>powerful </a:t>
            </a:r>
            <a:r>
              <a:rPr sz="4350" spc="120" dirty="0">
                <a:solidFill>
                  <a:srgbClr val="5F8368"/>
                </a:solidFill>
                <a:latin typeface="Arial"/>
                <a:cs typeface="Arial"/>
              </a:rPr>
              <a:t>and </a:t>
            </a:r>
            <a:r>
              <a:rPr sz="4350" spc="160" dirty="0">
                <a:solidFill>
                  <a:srgbClr val="5F8368"/>
                </a:solidFill>
                <a:latin typeface="Arial"/>
                <a:cs typeface="Arial"/>
              </a:rPr>
              <a:t>important </a:t>
            </a:r>
            <a:r>
              <a:rPr sz="4350" spc="180" dirty="0">
                <a:solidFill>
                  <a:srgbClr val="5F8368"/>
                </a:solidFill>
                <a:latin typeface="Arial"/>
                <a:cs typeface="Arial"/>
              </a:rPr>
              <a:t>outcomes </a:t>
            </a:r>
            <a:r>
              <a:rPr sz="4350" spc="135" dirty="0">
                <a:solidFill>
                  <a:srgbClr val="5F8368"/>
                </a:solidFill>
                <a:latin typeface="Arial"/>
                <a:cs typeface="Arial"/>
              </a:rPr>
              <a:t>you've </a:t>
            </a:r>
            <a:r>
              <a:rPr sz="4350" spc="120" dirty="0">
                <a:solidFill>
                  <a:srgbClr val="5F8368"/>
                </a:solidFill>
                <a:latin typeface="Arial"/>
                <a:cs typeface="Arial"/>
              </a:rPr>
              <a:t>achieved </a:t>
            </a:r>
            <a:r>
              <a:rPr sz="4350" spc="140" dirty="0">
                <a:solidFill>
                  <a:srgbClr val="5F8368"/>
                </a:solidFill>
                <a:latin typeface="Arial"/>
                <a:cs typeface="Arial"/>
              </a:rPr>
              <a:t>that</a:t>
            </a:r>
            <a:r>
              <a:rPr sz="4350" spc="-11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350" spc="150" dirty="0">
                <a:solidFill>
                  <a:srgbClr val="5F8368"/>
                </a:solidFill>
                <a:latin typeface="Arial"/>
                <a:cs typeface="Arial"/>
              </a:rPr>
              <a:t>make</a:t>
            </a:r>
            <a:r>
              <a:rPr sz="4350" spc="-10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350" spc="175" dirty="0">
                <a:solidFill>
                  <a:srgbClr val="5F8368"/>
                </a:solidFill>
                <a:latin typeface="Arial"/>
                <a:cs typeface="Arial"/>
              </a:rPr>
              <a:t>you</a:t>
            </a:r>
            <a:r>
              <a:rPr sz="4350" spc="-11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350" spc="185" dirty="0">
                <a:solidFill>
                  <a:srgbClr val="5F8368"/>
                </a:solidFill>
                <a:latin typeface="Arial"/>
                <a:cs typeface="Arial"/>
              </a:rPr>
              <a:t>most</a:t>
            </a:r>
            <a:r>
              <a:rPr sz="4350" spc="-10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350" spc="195" dirty="0">
                <a:solidFill>
                  <a:srgbClr val="5F8368"/>
                </a:solidFill>
                <a:latin typeface="Arial"/>
                <a:cs typeface="Arial"/>
              </a:rPr>
              <a:t>proud</a:t>
            </a:r>
            <a:r>
              <a:rPr sz="4350" spc="-11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350" spc="120" dirty="0">
                <a:solidFill>
                  <a:srgbClr val="5F8368"/>
                </a:solidFill>
                <a:latin typeface="Arial"/>
                <a:cs typeface="Arial"/>
              </a:rPr>
              <a:t>and</a:t>
            </a:r>
            <a:r>
              <a:rPr sz="4350" spc="-10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350" spc="80" dirty="0">
                <a:solidFill>
                  <a:srgbClr val="5F8368"/>
                </a:solidFill>
                <a:latin typeface="Arial"/>
                <a:cs typeface="Arial"/>
              </a:rPr>
              <a:t>excited</a:t>
            </a:r>
            <a:r>
              <a:rPr lang="en-US" sz="4350" spc="80" dirty="0">
                <a:solidFill>
                  <a:srgbClr val="5F8368"/>
                </a:solidFill>
                <a:latin typeface="Arial"/>
                <a:cs typeface="Arial"/>
              </a:rPr>
              <a:t>,</a:t>
            </a:r>
            <a:r>
              <a:rPr sz="4350" spc="8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350" spc="140" dirty="0">
                <a:solidFill>
                  <a:srgbClr val="5F8368"/>
                </a:solidFill>
                <a:latin typeface="Arial"/>
                <a:cs typeface="Arial"/>
              </a:rPr>
              <a:t>that </a:t>
            </a:r>
            <a:r>
              <a:rPr sz="4350" spc="110" dirty="0">
                <a:solidFill>
                  <a:srgbClr val="5F8368"/>
                </a:solidFill>
                <a:latin typeface="Arial"/>
                <a:cs typeface="Arial"/>
              </a:rPr>
              <a:t>can't </a:t>
            </a:r>
            <a:r>
              <a:rPr sz="4350" spc="200" dirty="0">
                <a:solidFill>
                  <a:srgbClr val="5F8368"/>
                </a:solidFill>
                <a:latin typeface="Arial"/>
                <a:cs typeface="Arial"/>
              </a:rPr>
              <a:t>be</a:t>
            </a:r>
            <a:r>
              <a:rPr sz="4350" spc="-55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350" spc="114" dirty="0">
                <a:solidFill>
                  <a:srgbClr val="5F8368"/>
                </a:solidFill>
                <a:latin typeface="Arial"/>
                <a:cs typeface="Arial"/>
              </a:rPr>
              <a:t>refuted?</a:t>
            </a:r>
            <a:endParaRPr lang="en-US" sz="4350" spc="114" dirty="0">
              <a:solidFill>
                <a:srgbClr val="5F8368"/>
              </a:solidFill>
              <a:latin typeface="Arial"/>
              <a:cs typeface="Arial"/>
            </a:endParaRPr>
          </a:p>
          <a:p>
            <a:pPr marL="12700" marR="5080" indent="-635">
              <a:lnSpc>
                <a:spcPct val="114700"/>
              </a:lnSpc>
              <a:spcBef>
                <a:spcPts val="100"/>
              </a:spcBef>
            </a:pPr>
            <a:endParaRPr lang="en-US" sz="4350" spc="114" dirty="0">
              <a:solidFill>
                <a:srgbClr val="5F8368"/>
              </a:solidFill>
              <a:latin typeface="Arial"/>
              <a:cs typeface="Arial"/>
            </a:endParaRPr>
          </a:p>
          <a:p>
            <a:pPr marL="12700" marR="5080" indent="-635" algn="ctr">
              <a:lnSpc>
                <a:spcPct val="114700"/>
              </a:lnSpc>
              <a:spcBef>
                <a:spcPts val="100"/>
              </a:spcBef>
            </a:pPr>
            <a:r>
              <a:rPr lang="en-US" sz="4350" spc="114" dirty="0">
                <a:solidFill>
                  <a:srgbClr val="5F8368"/>
                </a:solidFill>
                <a:latin typeface="Arial"/>
                <a:cs typeface="Arial"/>
              </a:rPr>
              <a:t>What </a:t>
            </a:r>
            <a:r>
              <a:rPr lang="en-US" sz="4350" i="1" spc="114" dirty="0">
                <a:solidFill>
                  <a:srgbClr val="5F8368"/>
                </a:solidFill>
                <a:latin typeface="Arial"/>
                <a:cs typeface="Arial"/>
              </a:rPr>
              <a:t>special skills </a:t>
            </a:r>
            <a:r>
              <a:rPr lang="en-US" sz="4350" spc="114" dirty="0">
                <a:solidFill>
                  <a:srgbClr val="5F8368"/>
                </a:solidFill>
                <a:latin typeface="Arial"/>
                <a:cs typeface="Arial"/>
              </a:rPr>
              <a:t>did you use?</a:t>
            </a:r>
            <a:endParaRPr sz="4350" dirty="0">
              <a:solidFill>
                <a:srgbClr val="5F8368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br>
              <a:rPr lang="en-US" sz="5200" dirty="0">
                <a:solidFill>
                  <a:srgbClr val="5F8368"/>
                </a:solidFill>
                <a:latin typeface="Times New Roman"/>
                <a:cs typeface="Times New Roman"/>
              </a:rPr>
            </a:br>
            <a:endParaRPr sz="5200" dirty="0">
              <a:solidFill>
                <a:srgbClr val="5F8368"/>
              </a:solidFill>
              <a:latin typeface="Times New Roman"/>
              <a:cs typeface="Times New Roman"/>
            </a:endParaRPr>
          </a:p>
          <a:p>
            <a:pPr marL="403225" marR="396240" algn="ctr">
              <a:lnSpc>
                <a:spcPct val="114700"/>
              </a:lnSpc>
            </a:pPr>
            <a:r>
              <a:rPr sz="4350" b="1" spc="195" dirty="0">
                <a:solidFill>
                  <a:srgbClr val="5F8368"/>
                </a:solidFill>
                <a:latin typeface="Arial"/>
                <a:cs typeface="Arial"/>
              </a:rPr>
              <a:t>Watch</a:t>
            </a:r>
            <a:r>
              <a:rPr sz="4350" b="1" spc="-10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350" b="1" spc="280" dirty="0">
                <a:solidFill>
                  <a:srgbClr val="5F8368"/>
                </a:solidFill>
                <a:latin typeface="Arial"/>
                <a:cs typeface="Arial"/>
              </a:rPr>
              <a:t>my</a:t>
            </a:r>
            <a:r>
              <a:rPr sz="4350" b="1" spc="-10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350" b="1" spc="-65" dirty="0">
                <a:solidFill>
                  <a:srgbClr val="5F8368"/>
                </a:solidFill>
                <a:latin typeface="Arial"/>
                <a:cs typeface="Arial"/>
              </a:rPr>
              <a:t>TEDx</a:t>
            </a:r>
            <a:r>
              <a:rPr sz="4350" b="1" spc="-10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350" b="1" spc="75" dirty="0">
                <a:solidFill>
                  <a:srgbClr val="5F8368"/>
                </a:solidFill>
                <a:latin typeface="Arial"/>
                <a:cs typeface="Arial"/>
              </a:rPr>
              <a:t>Talk</a:t>
            </a:r>
            <a:r>
              <a:rPr sz="4350" b="1" spc="-10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br>
              <a:rPr lang="en-US" sz="4350" b="1" spc="-105" dirty="0">
                <a:solidFill>
                  <a:srgbClr val="5F8368"/>
                </a:solidFill>
                <a:latin typeface="Arial"/>
                <a:cs typeface="Arial"/>
              </a:rPr>
            </a:br>
            <a:r>
              <a:rPr sz="4350" b="1" spc="40" dirty="0">
                <a:solidFill>
                  <a:srgbClr val="5F8368"/>
                </a:solidFill>
                <a:latin typeface="Arial"/>
                <a:cs typeface="Arial"/>
              </a:rPr>
              <a:t>"</a:t>
            </a:r>
            <a:r>
              <a:rPr sz="4350" b="1" spc="40" dirty="0">
                <a:solidFill>
                  <a:srgbClr val="5F8368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</a:t>
            </a:r>
            <a:r>
              <a:rPr sz="4350" b="1" spc="-100" dirty="0">
                <a:solidFill>
                  <a:srgbClr val="5F8368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4350" b="1" spc="210" dirty="0">
                <a:solidFill>
                  <a:srgbClr val="5F8368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sz="4350" b="1" spc="-105" dirty="0">
                <a:solidFill>
                  <a:srgbClr val="5F8368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4350" b="1" spc="60" dirty="0">
                <a:solidFill>
                  <a:srgbClr val="5F8368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Brave  </a:t>
            </a:r>
            <a:r>
              <a:rPr sz="4350" b="1" spc="45" dirty="0">
                <a:solidFill>
                  <a:srgbClr val="5F8368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</a:t>
            </a:r>
            <a:r>
              <a:rPr sz="4350" b="1" spc="45" dirty="0">
                <a:solidFill>
                  <a:srgbClr val="5F8368"/>
                </a:solidFill>
                <a:latin typeface="Arial"/>
                <a:cs typeface="Arial"/>
              </a:rPr>
              <a:t>" </a:t>
            </a:r>
            <a:r>
              <a:rPr sz="4350" b="1" spc="160" dirty="0">
                <a:solidFill>
                  <a:srgbClr val="5F8368"/>
                </a:solidFill>
                <a:latin typeface="Arial"/>
                <a:cs typeface="Arial"/>
              </a:rPr>
              <a:t>for</a:t>
            </a:r>
            <a:r>
              <a:rPr sz="4350" b="1" spc="-254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350" b="1" spc="75" dirty="0">
                <a:solidFill>
                  <a:srgbClr val="5F8368"/>
                </a:solidFill>
                <a:latin typeface="Arial"/>
                <a:cs typeface="Arial"/>
              </a:rPr>
              <a:t>more.</a:t>
            </a:r>
            <a:endParaRPr sz="4350" b="1" dirty="0">
              <a:solidFill>
                <a:srgbClr val="5F8368"/>
              </a:solidFill>
              <a:latin typeface="Arial"/>
              <a:cs typeface="Arial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7CE47C1-6D4E-48C5-973E-C7540440F02D}"/>
              </a:ext>
            </a:extLst>
          </p:cNvPr>
          <p:cNvSpPr txBox="1"/>
          <p:nvPr/>
        </p:nvSpPr>
        <p:spPr>
          <a:xfrm>
            <a:off x="17308882" y="956310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15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1" y="65327"/>
            <a:ext cx="12292908" cy="10450273"/>
          </a:xfrm>
          <a:custGeom>
            <a:avLst/>
            <a:gdLst/>
            <a:ahLst/>
            <a:cxnLst/>
            <a:rect l="l" t="t" r="r" b="b"/>
            <a:pathLst>
              <a:path w="12140565" h="10287000">
                <a:moveTo>
                  <a:pt x="0" y="10287000"/>
                </a:moveTo>
                <a:lnTo>
                  <a:pt x="12140119" y="10287000"/>
                </a:lnTo>
                <a:lnTo>
                  <a:pt x="12140119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3084" y="1485900"/>
            <a:ext cx="61207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250" dirty="0">
                <a:solidFill>
                  <a:srgbClr val="2E3E32"/>
                </a:solidFill>
                <a:latin typeface="Times New Roman"/>
                <a:cs typeface="Times New Roman"/>
              </a:rPr>
              <a:t>#2: </a:t>
            </a:r>
            <a:r>
              <a:rPr sz="6400" b="1" spc="190" dirty="0">
                <a:solidFill>
                  <a:srgbClr val="2E3E32"/>
                </a:solidFill>
                <a:latin typeface="Times New Roman"/>
                <a:cs typeface="Times New Roman"/>
              </a:rPr>
              <a:t>Brave</a:t>
            </a:r>
            <a:r>
              <a:rPr sz="6400" b="1" spc="-280" dirty="0">
                <a:solidFill>
                  <a:srgbClr val="2E3E32"/>
                </a:solidFill>
                <a:latin typeface="Times New Roman"/>
                <a:cs typeface="Times New Roman"/>
              </a:rPr>
              <a:t> </a:t>
            </a:r>
            <a:r>
              <a:rPr sz="6400" b="1" spc="275" dirty="0">
                <a:solidFill>
                  <a:srgbClr val="2E3E32"/>
                </a:solidFill>
                <a:latin typeface="Times New Roman"/>
                <a:cs typeface="Times New Roman"/>
              </a:rPr>
              <a:t>Speak</a:t>
            </a:r>
            <a:endParaRPr sz="6400" dirty="0">
              <a:solidFill>
                <a:srgbClr val="2E3E32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1533" y="3390900"/>
            <a:ext cx="9412618" cy="3339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0"/>
              </a:spcBef>
            </a:pPr>
            <a:r>
              <a:rPr sz="3600" spc="240" dirty="0">
                <a:solidFill>
                  <a:srgbClr val="4A6651"/>
                </a:solidFill>
                <a:latin typeface="Arial"/>
                <a:cs typeface="Arial"/>
              </a:rPr>
              <a:t>Start </a:t>
            </a:r>
            <a:r>
              <a:rPr sz="3600" spc="195" dirty="0">
                <a:solidFill>
                  <a:srgbClr val="4A6651"/>
                </a:solidFill>
                <a:latin typeface="Arial"/>
                <a:cs typeface="Arial"/>
              </a:rPr>
              <a:t>TALKING</a:t>
            </a:r>
            <a:r>
              <a:rPr sz="3600" spc="590" dirty="0">
                <a:solidFill>
                  <a:srgbClr val="4A6651"/>
                </a:solidFill>
                <a:latin typeface="Arial"/>
                <a:cs typeface="Arial"/>
              </a:rPr>
              <a:t> </a:t>
            </a:r>
            <a:r>
              <a:rPr sz="3600" spc="340" dirty="0">
                <a:solidFill>
                  <a:srgbClr val="4A6651"/>
                </a:solidFill>
                <a:latin typeface="Arial"/>
                <a:cs typeface="Arial"/>
              </a:rPr>
              <a:t>more</a:t>
            </a:r>
            <a:r>
              <a:rPr lang="en-US" sz="3600" spc="340" dirty="0">
                <a:solidFill>
                  <a:srgbClr val="4A6651"/>
                </a:solidFill>
                <a:latin typeface="Arial"/>
                <a:cs typeface="Arial"/>
              </a:rPr>
              <a:t> </a:t>
            </a:r>
            <a:r>
              <a:rPr sz="3600" spc="390" dirty="0">
                <a:solidFill>
                  <a:srgbClr val="4A6651"/>
                </a:solidFill>
                <a:latin typeface="Arial"/>
                <a:cs typeface="Arial"/>
              </a:rPr>
              <a:t>powerfully </a:t>
            </a:r>
            <a:r>
              <a:rPr sz="3600" spc="260" dirty="0">
                <a:solidFill>
                  <a:srgbClr val="4A6651"/>
                </a:solidFill>
                <a:latin typeface="Arial"/>
                <a:cs typeface="Arial"/>
              </a:rPr>
              <a:t>and </a:t>
            </a:r>
            <a:r>
              <a:rPr sz="3600" spc="365" dirty="0">
                <a:solidFill>
                  <a:srgbClr val="4A6651"/>
                </a:solidFill>
                <a:latin typeface="Arial"/>
                <a:cs typeface="Arial"/>
              </a:rPr>
              <a:t>confidently </a:t>
            </a:r>
            <a:r>
              <a:rPr sz="3600" spc="330" dirty="0">
                <a:solidFill>
                  <a:srgbClr val="4A6651"/>
                </a:solidFill>
                <a:latin typeface="Arial"/>
                <a:cs typeface="Arial"/>
              </a:rPr>
              <a:t>about </a:t>
            </a:r>
            <a:r>
              <a:rPr sz="3600" spc="350" dirty="0">
                <a:solidFill>
                  <a:srgbClr val="4A6651"/>
                </a:solidFill>
                <a:latin typeface="Arial"/>
                <a:cs typeface="Arial"/>
              </a:rPr>
              <a:t>who </a:t>
            </a:r>
            <a:r>
              <a:rPr sz="3600" spc="305" dirty="0">
                <a:solidFill>
                  <a:srgbClr val="4A6651"/>
                </a:solidFill>
                <a:latin typeface="Arial"/>
                <a:cs typeface="Arial"/>
              </a:rPr>
              <a:t>you </a:t>
            </a:r>
            <a:r>
              <a:rPr sz="3600" spc="210" dirty="0">
                <a:solidFill>
                  <a:srgbClr val="4A6651"/>
                </a:solidFill>
                <a:latin typeface="Arial"/>
                <a:cs typeface="Arial"/>
              </a:rPr>
              <a:t>are </a:t>
            </a:r>
            <a:r>
              <a:rPr sz="3600" spc="260" dirty="0">
                <a:solidFill>
                  <a:srgbClr val="4A6651"/>
                </a:solidFill>
                <a:latin typeface="Arial"/>
                <a:cs typeface="Arial"/>
              </a:rPr>
              <a:t>and </a:t>
            </a:r>
            <a:r>
              <a:rPr sz="3600" spc="330" dirty="0">
                <a:solidFill>
                  <a:srgbClr val="4A6651"/>
                </a:solidFill>
                <a:latin typeface="Arial"/>
                <a:cs typeface="Arial"/>
              </a:rPr>
              <a:t>what </a:t>
            </a:r>
            <a:r>
              <a:rPr sz="3600" spc="305" dirty="0">
                <a:solidFill>
                  <a:srgbClr val="4A6651"/>
                </a:solidFill>
                <a:latin typeface="Arial"/>
                <a:cs typeface="Arial"/>
              </a:rPr>
              <a:t>you</a:t>
            </a:r>
            <a:r>
              <a:rPr sz="3600" spc="415" dirty="0">
                <a:solidFill>
                  <a:srgbClr val="4A6651"/>
                </a:solidFill>
                <a:latin typeface="Arial"/>
                <a:cs typeface="Arial"/>
              </a:rPr>
              <a:t> </a:t>
            </a:r>
            <a:r>
              <a:rPr sz="3600" spc="250" dirty="0">
                <a:solidFill>
                  <a:srgbClr val="4A6651"/>
                </a:solidFill>
                <a:latin typeface="Arial"/>
                <a:cs typeface="Arial"/>
              </a:rPr>
              <a:t>want.</a:t>
            </a:r>
            <a:endParaRPr sz="3600" dirty="0">
              <a:solidFill>
                <a:srgbClr val="4A665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 dirty="0">
              <a:solidFill>
                <a:srgbClr val="4A6651"/>
              </a:solidFill>
              <a:latin typeface="Times New Roman"/>
              <a:cs typeface="Times New Roman"/>
            </a:endParaRPr>
          </a:p>
          <a:p>
            <a:pPr marL="12700" marR="258445">
              <a:lnSpc>
                <a:spcPts val="4280"/>
              </a:lnSpc>
            </a:pPr>
            <a:r>
              <a:rPr sz="3600" b="1" spc="29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</a:t>
            </a:r>
            <a:r>
              <a:rPr sz="3600" b="1" spc="17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3600" b="1" spc="19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600" b="1" spc="21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 </a:t>
            </a:r>
            <a:r>
              <a:rPr sz="3600" b="1" spc="19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600" b="1" spc="22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3600" b="1" spc="22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29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reluctance </a:t>
            </a:r>
            <a:r>
              <a:rPr sz="3600" b="1" spc="17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600" b="1" spc="33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</a:t>
            </a:r>
            <a:r>
              <a:rPr sz="3600" b="1" spc="26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sz="3600" b="1" spc="16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 </a:t>
            </a:r>
            <a:r>
              <a:rPr sz="3600" b="1" spc="30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yourself?</a:t>
            </a:r>
            <a:endParaRPr sz="3600" dirty="0">
              <a:solidFill>
                <a:srgbClr val="4A6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15349" y="0"/>
            <a:ext cx="6148070" cy="10287000"/>
          </a:xfrm>
          <a:custGeom>
            <a:avLst/>
            <a:gdLst/>
            <a:ahLst/>
            <a:cxnLst/>
            <a:rect l="l" t="t" r="r" b="b"/>
            <a:pathLst>
              <a:path w="6148070" h="10287000">
                <a:moveTo>
                  <a:pt x="0" y="10287000"/>
                </a:moveTo>
                <a:lnTo>
                  <a:pt x="0" y="0"/>
                </a:lnTo>
                <a:lnTo>
                  <a:pt x="6147880" y="0"/>
                </a:lnTo>
                <a:lnTo>
                  <a:pt x="614788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5F8368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72800" y="1187214"/>
            <a:ext cx="0" cy="8229600"/>
          </a:xfrm>
          <a:custGeom>
            <a:avLst/>
            <a:gdLst/>
            <a:ahLst/>
            <a:cxnLst/>
            <a:rect l="l" t="t" r="r" b="b"/>
            <a:pathLst>
              <a:path h="8229600">
                <a:moveTo>
                  <a:pt x="0" y="0"/>
                </a:moveTo>
                <a:lnTo>
                  <a:pt x="0" y="8229600"/>
                </a:lnTo>
              </a:path>
            </a:pathLst>
          </a:custGeom>
          <a:ln w="3810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6BFC64-2941-4770-BD3F-52212632DF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098" y="1187214"/>
            <a:ext cx="5374369" cy="79125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6455" y="0"/>
            <a:ext cx="14871065" cy="10287000"/>
          </a:xfrm>
          <a:custGeom>
            <a:avLst/>
            <a:gdLst/>
            <a:ahLst/>
            <a:cxnLst/>
            <a:rect l="l" t="t" r="r" b="b"/>
            <a:pathLst>
              <a:path w="14871065" h="10287000">
                <a:moveTo>
                  <a:pt x="0" y="10287000"/>
                </a:moveTo>
                <a:lnTo>
                  <a:pt x="14870484" y="10287000"/>
                </a:lnTo>
                <a:lnTo>
                  <a:pt x="14870484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52330" y="0"/>
            <a:ext cx="3699787" cy="10287000"/>
          </a:xfrm>
          <a:custGeom>
            <a:avLst/>
            <a:gdLst/>
            <a:ahLst/>
            <a:cxnLst/>
            <a:rect l="l" t="t" r="r" b="b"/>
            <a:pathLst>
              <a:path w="3417570" h="10287000">
                <a:moveTo>
                  <a:pt x="0" y="10287000"/>
                </a:moveTo>
                <a:lnTo>
                  <a:pt x="0" y="0"/>
                </a:lnTo>
                <a:lnTo>
                  <a:pt x="3417516" y="0"/>
                </a:lnTo>
                <a:lnTo>
                  <a:pt x="341751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4A6651">
              <a:alpha val="79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60733" y="3024187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C29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1416587"/>
            <a:ext cx="10947400" cy="18846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l">
              <a:lnSpc>
                <a:spcPct val="100200"/>
              </a:lnSpc>
              <a:spcBef>
                <a:spcPts val="114"/>
              </a:spcBef>
            </a:pPr>
            <a:r>
              <a:rPr sz="4050" spc="229" dirty="0">
                <a:solidFill>
                  <a:srgbClr val="4A6651"/>
                </a:solidFill>
                <a:latin typeface="Arial"/>
                <a:cs typeface="Arial"/>
              </a:rPr>
              <a:t>Watch </a:t>
            </a:r>
            <a:r>
              <a:rPr sz="4050" spc="180" dirty="0">
                <a:solidFill>
                  <a:srgbClr val="4A6651"/>
                </a:solidFill>
                <a:latin typeface="Arial"/>
                <a:cs typeface="Arial"/>
              </a:rPr>
              <a:t>your </a:t>
            </a:r>
            <a:r>
              <a:rPr sz="4050" spc="175" dirty="0">
                <a:solidFill>
                  <a:srgbClr val="4A6651"/>
                </a:solidFill>
                <a:latin typeface="Arial"/>
                <a:cs typeface="Arial"/>
              </a:rPr>
              <a:t>language </a:t>
            </a:r>
            <a:r>
              <a:rPr sz="4050" spc="70" dirty="0">
                <a:solidFill>
                  <a:srgbClr val="4A6651"/>
                </a:solidFill>
                <a:latin typeface="Arial"/>
                <a:cs typeface="Arial"/>
              </a:rPr>
              <a:t>– </a:t>
            </a:r>
            <a:r>
              <a:rPr sz="4050" spc="204" dirty="0">
                <a:solidFill>
                  <a:srgbClr val="4A6651"/>
                </a:solidFill>
                <a:latin typeface="Arial"/>
                <a:cs typeface="Arial"/>
              </a:rPr>
              <a:t>where </a:t>
            </a:r>
            <a:r>
              <a:rPr sz="4050" spc="245" dirty="0">
                <a:solidFill>
                  <a:srgbClr val="4A6651"/>
                </a:solidFill>
                <a:latin typeface="Arial"/>
                <a:cs typeface="Arial"/>
              </a:rPr>
              <a:t>do </a:t>
            </a:r>
            <a:r>
              <a:rPr sz="4050" spc="200" dirty="0">
                <a:solidFill>
                  <a:srgbClr val="4A6651"/>
                </a:solidFill>
                <a:latin typeface="Arial"/>
                <a:cs typeface="Arial"/>
              </a:rPr>
              <a:t>you  </a:t>
            </a:r>
            <a:r>
              <a:rPr sz="4050" spc="165" dirty="0">
                <a:solidFill>
                  <a:srgbClr val="4A6651"/>
                </a:solidFill>
                <a:latin typeface="Arial"/>
                <a:cs typeface="Arial"/>
              </a:rPr>
              <a:t>apologize </a:t>
            </a:r>
            <a:r>
              <a:rPr sz="4050" spc="150" dirty="0">
                <a:solidFill>
                  <a:srgbClr val="4A6651"/>
                </a:solidFill>
                <a:latin typeface="Arial"/>
                <a:cs typeface="Arial"/>
              </a:rPr>
              <a:t>and </a:t>
            </a:r>
            <a:r>
              <a:rPr sz="4050" spc="215" dirty="0">
                <a:solidFill>
                  <a:srgbClr val="4A6651"/>
                </a:solidFill>
                <a:latin typeface="Arial"/>
                <a:cs typeface="Arial"/>
              </a:rPr>
              <a:t>communicate </a:t>
            </a:r>
            <a:r>
              <a:rPr sz="4050" spc="150" dirty="0">
                <a:solidFill>
                  <a:srgbClr val="4A6651"/>
                </a:solidFill>
                <a:latin typeface="Arial"/>
                <a:cs typeface="Arial"/>
              </a:rPr>
              <a:t>weakly,</a:t>
            </a:r>
            <a:r>
              <a:rPr sz="4050" spc="-575" dirty="0">
                <a:solidFill>
                  <a:srgbClr val="4A6651"/>
                </a:solidFill>
                <a:latin typeface="Arial"/>
                <a:cs typeface="Arial"/>
              </a:rPr>
              <a:t> </a:t>
            </a:r>
            <a:r>
              <a:rPr sz="4050" spc="220" dirty="0">
                <a:solidFill>
                  <a:srgbClr val="4A6651"/>
                </a:solidFill>
                <a:latin typeface="Arial"/>
                <a:cs typeface="Arial"/>
              </a:rPr>
              <a:t>without  </a:t>
            </a:r>
            <a:r>
              <a:rPr sz="4050" spc="165" dirty="0">
                <a:solidFill>
                  <a:srgbClr val="4A6651"/>
                </a:solidFill>
                <a:latin typeface="Arial"/>
                <a:cs typeface="Arial"/>
              </a:rPr>
              <a:t>confidence, </a:t>
            </a:r>
            <a:r>
              <a:rPr sz="4050" spc="250" dirty="0">
                <a:solidFill>
                  <a:srgbClr val="4A6651"/>
                </a:solidFill>
                <a:latin typeface="Arial"/>
                <a:cs typeface="Arial"/>
              </a:rPr>
              <a:t>command </a:t>
            </a:r>
            <a:r>
              <a:rPr sz="4050" spc="145" dirty="0">
                <a:solidFill>
                  <a:srgbClr val="4A6651"/>
                </a:solidFill>
                <a:latin typeface="Arial"/>
                <a:cs typeface="Arial"/>
              </a:rPr>
              <a:t>or</a:t>
            </a:r>
            <a:r>
              <a:rPr sz="4050" spc="-440" dirty="0">
                <a:solidFill>
                  <a:srgbClr val="4A6651"/>
                </a:solidFill>
                <a:latin typeface="Arial"/>
                <a:cs typeface="Arial"/>
              </a:rPr>
              <a:t> </a:t>
            </a:r>
            <a:r>
              <a:rPr sz="4050" spc="120" dirty="0">
                <a:solidFill>
                  <a:srgbClr val="4A6651"/>
                </a:solidFill>
                <a:latin typeface="Arial"/>
                <a:cs typeface="Arial"/>
              </a:rPr>
              <a:t>authority?</a:t>
            </a:r>
            <a:endParaRPr sz="4050" dirty="0">
              <a:solidFill>
                <a:srgbClr val="4A665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5400" y="3689154"/>
            <a:ext cx="9839960" cy="6248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105" dirty="0">
                <a:solidFill>
                  <a:srgbClr val="4A6651"/>
                </a:solidFill>
                <a:latin typeface="Trebuchet MS"/>
                <a:cs typeface="Trebuchet MS"/>
              </a:rPr>
              <a:t>Overcome:</a:t>
            </a:r>
            <a:endParaRPr sz="4050" dirty="0">
              <a:solidFill>
                <a:srgbClr val="4A6651"/>
              </a:solidFill>
              <a:latin typeface="Trebuchet MS"/>
              <a:cs typeface="Trebuchet MS"/>
            </a:endParaRPr>
          </a:p>
          <a:p>
            <a:pPr marL="363220" indent="-350520">
              <a:lnSpc>
                <a:spcPct val="100000"/>
              </a:lnSpc>
              <a:spcBef>
                <a:spcPts val="15"/>
              </a:spcBef>
              <a:buChar char="-"/>
              <a:tabLst>
                <a:tab pos="363855" algn="l"/>
              </a:tabLst>
            </a:pPr>
            <a:r>
              <a:rPr sz="4050" b="1" spc="160" dirty="0">
                <a:solidFill>
                  <a:srgbClr val="4A6651"/>
                </a:solidFill>
                <a:latin typeface="Trebuchet MS"/>
                <a:cs typeface="Trebuchet MS"/>
              </a:rPr>
              <a:t>over-apologizing</a:t>
            </a:r>
            <a:endParaRPr sz="4050" dirty="0">
              <a:solidFill>
                <a:srgbClr val="4A6651"/>
              </a:solidFill>
              <a:latin typeface="Trebuchet MS"/>
              <a:cs typeface="Trebuchet MS"/>
            </a:endParaRPr>
          </a:p>
          <a:p>
            <a:pPr marL="363220" indent="-350520">
              <a:lnSpc>
                <a:spcPct val="100000"/>
              </a:lnSpc>
              <a:spcBef>
                <a:spcPts val="10"/>
              </a:spcBef>
              <a:buChar char="-"/>
              <a:tabLst>
                <a:tab pos="363855" algn="l"/>
              </a:tabLst>
            </a:pPr>
            <a:r>
              <a:rPr sz="4050" b="1" spc="170" dirty="0">
                <a:solidFill>
                  <a:srgbClr val="4A6651"/>
                </a:solidFill>
                <a:latin typeface="Trebuchet MS"/>
                <a:cs typeface="Trebuchet MS"/>
              </a:rPr>
              <a:t>weakening </a:t>
            </a:r>
            <a:r>
              <a:rPr sz="4050" b="1" spc="85" dirty="0">
                <a:solidFill>
                  <a:srgbClr val="4A6651"/>
                </a:solidFill>
                <a:latin typeface="Trebuchet MS"/>
                <a:cs typeface="Trebuchet MS"/>
              </a:rPr>
              <a:t>your</a:t>
            </a:r>
            <a:r>
              <a:rPr sz="4050" b="1" spc="-495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295" dirty="0">
                <a:solidFill>
                  <a:srgbClr val="4A6651"/>
                </a:solidFill>
                <a:latin typeface="Trebuchet MS"/>
                <a:cs typeface="Trebuchet MS"/>
              </a:rPr>
              <a:t>message</a:t>
            </a:r>
            <a:endParaRPr sz="4050" dirty="0">
              <a:solidFill>
                <a:srgbClr val="4A6651"/>
              </a:solidFill>
              <a:latin typeface="Trebuchet MS"/>
              <a:cs typeface="Trebuchet MS"/>
            </a:endParaRPr>
          </a:p>
          <a:p>
            <a:pPr marL="363220" indent="-350520">
              <a:lnSpc>
                <a:spcPct val="100000"/>
              </a:lnSpc>
              <a:spcBef>
                <a:spcPts val="10"/>
              </a:spcBef>
              <a:buChar char="-"/>
              <a:tabLst>
                <a:tab pos="363855" algn="l"/>
              </a:tabLst>
            </a:pPr>
            <a:r>
              <a:rPr sz="4050" b="1" spc="190" dirty="0">
                <a:solidFill>
                  <a:srgbClr val="4A6651"/>
                </a:solidFill>
                <a:latin typeface="Trebuchet MS"/>
                <a:cs typeface="Trebuchet MS"/>
              </a:rPr>
              <a:t>agreeing </a:t>
            </a:r>
            <a:r>
              <a:rPr sz="4050" b="1" spc="150" dirty="0">
                <a:solidFill>
                  <a:srgbClr val="4A6651"/>
                </a:solidFill>
                <a:latin typeface="Trebuchet MS"/>
                <a:cs typeface="Trebuchet MS"/>
              </a:rPr>
              <a:t>when </a:t>
            </a:r>
            <a:r>
              <a:rPr sz="4050" b="1" spc="155" dirty="0">
                <a:solidFill>
                  <a:srgbClr val="4A6651"/>
                </a:solidFill>
                <a:latin typeface="Trebuchet MS"/>
                <a:cs typeface="Trebuchet MS"/>
              </a:rPr>
              <a:t>you</a:t>
            </a:r>
            <a:r>
              <a:rPr sz="4050" b="1" spc="-830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135" dirty="0">
                <a:solidFill>
                  <a:srgbClr val="4A6651"/>
                </a:solidFill>
                <a:latin typeface="Trebuchet MS"/>
                <a:cs typeface="Trebuchet MS"/>
              </a:rPr>
              <a:t>don't</a:t>
            </a:r>
            <a:endParaRPr sz="4050" dirty="0">
              <a:solidFill>
                <a:srgbClr val="4A6651"/>
              </a:solidFill>
              <a:latin typeface="Trebuchet MS"/>
              <a:cs typeface="Trebuchet MS"/>
            </a:endParaRPr>
          </a:p>
          <a:p>
            <a:pPr marL="363220" indent="-350520">
              <a:lnSpc>
                <a:spcPct val="100000"/>
              </a:lnSpc>
              <a:spcBef>
                <a:spcPts val="10"/>
              </a:spcBef>
              <a:buChar char="-"/>
              <a:tabLst>
                <a:tab pos="363855" algn="l"/>
              </a:tabLst>
            </a:pPr>
            <a:r>
              <a:rPr sz="4050" b="1" spc="170" dirty="0">
                <a:solidFill>
                  <a:srgbClr val="4A6651"/>
                </a:solidFill>
                <a:latin typeface="Trebuchet MS"/>
                <a:cs typeface="Trebuchet MS"/>
              </a:rPr>
              <a:t>staying</a:t>
            </a:r>
            <a:r>
              <a:rPr sz="4050" b="1" spc="-160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90" dirty="0">
                <a:solidFill>
                  <a:srgbClr val="4A6651"/>
                </a:solidFill>
                <a:latin typeface="Trebuchet MS"/>
                <a:cs typeface="Trebuchet MS"/>
              </a:rPr>
              <a:t>silent</a:t>
            </a:r>
            <a:r>
              <a:rPr sz="4050" b="1" spc="-160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150" dirty="0">
                <a:solidFill>
                  <a:srgbClr val="4A6651"/>
                </a:solidFill>
                <a:latin typeface="Trebuchet MS"/>
                <a:cs typeface="Trebuchet MS"/>
              </a:rPr>
              <a:t>when</a:t>
            </a:r>
            <a:r>
              <a:rPr sz="4050" b="1" spc="-160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155" dirty="0">
                <a:solidFill>
                  <a:srgbClr val="4A6651"/>
                </a:solidFill>
                <a:latin typeface="Trebuchet MS"/>
                <a:cs typeface="Trebuchet MS"/>
              </a:rPr>
              <a:t>you</a:t>
            </a:r>
            <a:r>
              <a:rPr sz="4050" b="1" spc="-160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200" dirty="0">
                <a:solidFill>
                  <a:srgbClr val="4A6651"/>
                </a:solidFill>
                <a:latin typeface="Trebuchet MS"/>
                <a:cs typeface="Trebuchet MS"/>
              </a:rPr>
              <a:t>should</a:t>
            </a:r>
            <a:r>
              <a:rPr sz="4050" b="1" spc="-160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200" dirty="0">
                <a:solidFill>
                  <a:srgbClr val="4A6651"/>
                </a:solidFill>
                <a:latin typeface="Trebuchet MS"/>
                <a:cs typeface="Trebuchet MS"/>
              </a:rPr>
              <a:t>speak</a:t>
            </a:r>
            <a:endParaRPr sz="4050" dirty="0">
              <a:solidFill>
                <a:srgbClr val="4A6651"/>
              </a:solidFill>
              <a:latin typeface="Trebuchet MS"/>
              <a:cs typeface="Trebuchet MS"/>
            </a:endParaRPr>
          </a:p>
          <a:p>
            <a:pPr marL="363220" indent="-350520">
              <a:lnSpc>
                <a:spcPct val="100000"/>
              </a:lnSpc>
              <a:spcBef>
                <a:spcPts val="15"/>
              </a:spcBef>
              <a:buChar char="-"/>
              <a:tabLst>
                <a:tab pos="363855" algn="l"/>
              </a:tabLst>
            </a:pPr>
            <a:r>
              <a:rPr sz="4050" b="1" spc="95" dirty="0">
                <a:solidFill>
                  <a:srgbClr val="4A6651"/>
                </a:solidFill>
                <a:latin typeface="Trebuchet MS"/>
                <a:cs typeface="Trebuchet MS"/>
              </a:rPr>
              <a:t>not</a:t>
            </a:r>
            <a:r>
              <a:rPr sz="4050" b="1" spc="-165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140" dirty="0">
                <a:solidFill>
                  <a:srgbClr val="4A6651"/>
                </a:solidFill>
                <a:latin typeface="Trebuchet MS"/>
                <a:cs typeface="Trebuchet MS"/>
              </a:rPr>
              <a:t>taking</a:t>
            </a:r>
            <a:r>
              <a:rPr sz="4050" b="1" spc="-165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75" dirty="0">
                <a:solidFill>
                  <a:srgbClr val="4A6651"/>
                </a:solidFill>
                <a:latin typeface="Trebuchet MS"/>
                <a:cs typeface="Trebuchet MS"/>
              </a:rPr>
              <a:t>credit</a:t>
            </a:r>
            <a:r>
              <a:rPr sz="4050" b="1" spc="-165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105" dirty="0">
                <a:solidFill>
                  <a:srgbClr val="4A6651"/>
                </a:solidFill>
                <a:latin typeface="Trebuchet MS"/>
                <a:cs typeface="Trebuchet MS"/>
              </a:rPr>
              <a:t>where</a:t>
            </a:r>
            <a:r>
              <a:rPr sz="4050" b="1" spc="-160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75" dirty="0">
                <a:solidFill>
                  <a:srgbClr val="4A6651"/>
                </a:solidFill>
                <a:latin typeface="Trebuchet MS"/>
                <a:cs typeface="Trebuchet MS"/>
              </a:rPr>
              <a:t>credit</a:t>
            </a:r>
            <a:r>
              <a:rPr sz="4050" b="1" spc="-165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75" dirty="0">
                <a:solidFill>
                  <a:srgbClr val="4A6651"/>
                </a:solidFill>
                <a:latin typeface="Trebuchet MS"/>
                <a:cs typeface="Trebuchet MS"/>
              </a:rPr>
              <a:t>is</a:t>
            </a:r>
            <a:r>
              <a:rPr sz="4050" b="1" spc="-165" dirty="0">
                <a:solidFill>
                  <a:srgbClr val="4A6651"/>
                </a:solidFill>
                <a:latin typeface="Trebuchet MS"/>
                <a:cs typeface="Trebuchet MS"/>
              </a:rPr>
              <a:t> </a:t>
            </a:r>
            <a:r>
              <a:rPr sz="4050" b="1" spc="200" dirty="0">
                <a:solidFill>
                  <a:srgbClr val="4A6651"/>
                </a:solidFill>
                <a:latin typeface="Trebuchet MS"/>
                <a:cs typeface="Trebuchet MS"/>
              </a:rPr>
              <a:t>due</a:t>
            </a:r>
            <a:endParaRPr lang="en-US" sz="4050" b="1" spc="200" dirty="0">
              <a:solidFill>
                <a:srgbClr val="4A6651"/>
              </a:solidFill>
              <a:latin typeface="Trebuchet MS"/>
              <a:cs typeface="Trebuchet MS"/>
            </a:endParaRPr>
          </a:p>
          <a:p>
            <a:pPr marL="363220" indent="-350520">
              <a:lnSpc>
                <a:spcPct val="100000"/>
              </a:lnSpc>
              <a:spcBef>
                <a:spcPts val="15"/>
              </a:spcBef>
              <a:buChar char="-"/>
              <a:tabLst>
                <a:tab pos="363855" algn="l"/>
              </a:tabLst>
            </a:pPr>
            <a:endParaRPr lang="en-US" sz="4050" b="1" spc="200" dirty="0">
              <a:solidFill>
                <a:srgbClr val="4A665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363855" algn="l"/>
              </a:tabLst>
            </a:pPr>
            <a:br>
              <a:rPr lang="en-US" sz="4050" dirty="0">
                <a:solidFill>
                  <a:srgbClr val="4A6651"/>
                </a:solidFill>
                <a:latin typeface="Trebuchet MS"/>
                <a:cs typeface="Trebuchet MS"/>
              </a:rPr>
            </a:br>
            <a:r>
              <a:rPr lang="en-US" sz="4050" i="1" dirty="0">
                <a:solidFill>
                  <a:srgbClr val="4A6651"/>
                </a:solidFill>
                <a:latin typeface="Trebuchet MS"/>
                <a:cs typeface="Trebuchet MS"/>
              </a:rPr>
              <a:t>Who in the past stopped you from speaking powerfully?</a:t>
            </a:r>
            <a:endParaRPr sz="4050" i="1" dirty="0">
              <a:solidFill>
                <a:srgbClr val="4A6651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68250" y="1152525"/>
            <a:ext cx="5619750" cy="822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5244" y="1414542"/>
            <a:ext cx="6124575" cy="1175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50" b="1" spc="210" dirty="0">
                <a:solidFill>
                  <a:srgbClr val="2E3E32"/>
                </a:solidFill>
                <a:latin typeface="Times New Roman"/>
                <a:cs typeface="Times New Roman"/>
              </a:rPr>
              <a:t>#3: </a:t>
            </a:r>
            <a:r>
              <a:rPr sz="7550" b="1" spc="225" dirty="0">
                <a:solidFill>
                  <a:srgbClr val="2E3E32"/>
                </a:solidFill>
                <a:latin typeface="Times New Roman"/>
                <a:cs typeface="Times New Roman"/>
              </a:rPr>
              <a:t>Brave</a:t>
            </a:r>
            <a:r>
              <a:rPr sz="7550" b="1" spc="-245" dirty="0">
                <a:solidFill>
                  <a:srgbClr val="2E3E32"/>
                </a:solidFill>
                <a:latin typeface="Times New Roman"/>
                <a:cs typeface="Times New Roman"/>
              </a:rPr>
              <a:t> </a:t>
            </a:r>
            <a:r>
              <a:rPr sz="7550" b="1" spc="160" dirty="0">
                <a:solidFill>
                  <a:srgbClr val="2E3E32"/>
                </a:solidFill>
                <a:latin typeface="Times New Roman"/>
                <a:cs typeface="Times New Roman"/>
              </a:rPr>
              <a:t>Ask</a:t>
            </a:r>
            <a:endParaRPr sz="7550" dirty="0">
              <a:solidFill>
                <a:srgbClr val="2E3E32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8795" y="3232325"/>
            <a:ext cx="9832340" cy="4313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2895"/>
            <a:r>
              <a:rPr sz="4200" b="1" spc="8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sz="4200" b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sz="4200" b="1" spc="16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4200" b="1" spc="40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sz="4200" b="1" spc="13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4200" b="1" spc="25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</a:t>
            </a:r>
            <a:r>
              <a:rPr sz="4200" b="1" spc="-15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00" b="1" spc="28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 </a:t>
            </a:r>
            <a:r>
              <a:rPr sz="4200" b="1" spc="30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4200" b="1" spc="15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00" b="1" spc="12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want.</a:t>
            </a:r>
            <a:endParaRPr sz="420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635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n-US" sz="440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are far more reluctant than men to negotiate and ask for what they want and deserve. </a:t>
            </a:r>
            <a:endParaRPr sz="440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59718" y="0"/>
            <a:ext cx="4771361" cy="10287000"/>
          </a:xfrm>
          <a:custGeom>
            <a:avLst/>
            <a:gdLst/>
            <a:ahLst/>
            <a:cxnLst/>
            <a:rect l="l" t="t" r="r" b="b"/>
            <a:pathLst>
              <a:path w="3679190" h="8232775">
                <a:moveTo>
                  <a:pt x="3679112" y="0"/>
                </a:moveTo>
                <a:lnTo>
                  <a:pt x="3679112" y="8232378"/>
                </a:lnTo>
                <a:lnTo>
                  <a:pt x="0" y="8232378"/>
                </a:lnTo>
                <a:lnTo>
                  <a:pt x="0" y="0"/>
                </a:lnTo>
                <a:lnTo>
                  <a:pt x="3679112" y="0"/>
                </a:lnTo>
                <a:close/>
              </a:path>
            </a:pathLst>
          </a:custGeom>
          <a:solidFill>
            <a:srgbClr val="4A6651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0" y="2368351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570FF3C-2875-44B2-B225-7846EBC12678}"/>
              </a:ext>
            </a:extLst>
          </p:cNvPr>
          <p:cNvSpPr txBox="1"/>
          <p:nvPr/>
        </p:nvSpPr>
        <p:spPr>
          <a:xfrm>
            <a:off x="17261934" y="9639300"/>
            <a:ext cx="966223" cy="481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18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3954864-6141-42F3-8585-D51DB198BA0D}"/>
              </a:ext>
            </a:extLst>
          </p:cNvPr>
          <p:cNvSpPr/>
          <p:nvPr/>
        </p:nvSpPr>
        <p:spPr>
          <a:xfrm>
            <a:off x="12268200" y="1638300"/>
            <a:ext cx="5295899" cy="674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67" y="0"/>
            <a:ext cx="14865350" cy="10287000"/>
          </a:xfrm>
          <a:custGeom>
            <a:avLst/>
            <a:gdLst/>
            <a:ahLst/>
            <a:cxnLst/>
            <a:rect l="l" t="t" r="r" b="b"/>
            <a:pathLst>
              <a:path w="14865350" h="10287000">
                <a:moveTo>
                  <a:pt x="0" y="10287000"/>
                </a:moveTo>
                <a:lnTo>
                  <a:pt x="14865037" y="10287000"/>
                </a:lnTo>
                <a:lnTo>
                  <a:pt x="14865037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02717" y="0"/>
            <a:ext cx="3423285" cy="10287000"/>
          </a:xfrm>
          <a:custGeom>
            <a:avLst/>
            <a:gdLst/>
            <a:ahLst/>
            <a:cxnLst/>
            <a:rect l="l" t="t" r="r" b="b"/>
            <a:pathLst>
              <a:path w="3423284" h="10287000">
                <a:moveTo>
                  <a:pt x="0" y="0"/>
                </a:moveTo>
                <a:lnTo>
                  <a:pt x="0" y="10287000"/>
                </a:lnTo>
                <a:lnTo>
                  <a:pt x="3422963" y="10287000"/>
                </a:lnTo>
                <a:lnTo>
                  <a:pt x="34229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A6651">
              <a:alpha val="74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5071" y="1564667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14558" y="583674"/>
            <a:ext cx="11009630" cy="358623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l">
              <a:lnSpc>
                <a:spcPts val="6850"/>
              </a:lnSpc>
              <a:spcBef>
                <a:spcPts val="365"/>
              </a:spcBef>
            </a:pPr>
            <a:r>
              <a:rPr lang="en-US" sz="5750" b="1" spc="215" dirty="0">
                <a:solidFill>
                  <a:srgbClr val="5F8368"/>
                </a:solidFill>
                <a:latin typeface="Times New Roman"/>
                <a:cs typeface="Times New Roman"/>
              </a:rPr>
              <a:t>Identify </a:t>
            </a:r>
            <a:r>
              <a:rPr sz="5750" b="1" spc="260" dirty="0">
                <a:solidFill>
                  <a:srgbClr val="5F8368"/>
                </a:solidFill>
                <a:latin typeface="Times New Roman"/>
                <a:cs typeface="Times New Roman"/>
              </a:rPr>
              <a:t>what </a:t>
            </a:r>
            <a:r>
              <a:rPr sz="5750" b="1" spc="290" dirty="0">
                <a:solidFill>
                  <a:srgbClr val="5F8368"/>
                </a:solidFill>
                <a:latin typeface="Times New Roman"/>
                <a:cs typeface="Times New Roman"/>
              </a:rPr>
              <a:t>you</a:t>
            </a:r>
            <a:r>
              <a:rPr lang="en-US" sz="5750" b="1" spc="290" dirty="0">
                <a:solidFill>
                  <a:srgbClr val="5F8368"/>
                </a:solidFill>
                <a:latin typeface="Times New Roman"/>
                <a:cs typeface="Times New Roman"/>
              </a:rPr>
              <a:t> </a:t>
            </a:r>
            <a:r>
              <a:rPr sz="5750" b="1" spc="265" dirty="0">
                <a:solidFill>
                  <a:srgbClr val="5F8368"/>
                </a:solidFill>
                <a:latin typeface="Times New Roman"/>
                <a:cs typeface="Times New Roman"/>
              </a:rPr>
              <a:t>want</a:t>
            </a:r>
            <a:r>
              <a:rPr lang="en-US" sz="5750" b="1" spc="-1005" dirty="0">
                <a:solidFill>
                  <a:srgbClr val="5F8368"/>
                </a:solidFill>
                <a:latin typeface="Times New Roman"/>
                <a:cs typeface="Times New Roman"/>
              </a:rPr>
              <a:t>  </a:t>
            </a:r>
            <a:r>
              <a:rPr sz="5750" b="1" spc="260" dirty="0">
                <a:solidFill>
                  <a:srgbClr val="5F8368"/>
                </a:solidFill>
                <a:latin typeface="Times New Roman"/>
                <a:cs typeface="Times New Roman"/>
              </a:rPr>
              <a:t>and </a:t>
            </a:r>
            <a:r>
              <a:rPr sz="5750" b="1" spc="280" dirty="0">
                <a:solidFill>
                  <a:srgbClr val="5F8368"/>
                </a:solidFill>
                <a:latin typeface="Times New Roman"/>
                <a:cs typeface="Times New Roman"/>
              </a:rPr>
              <a:t>accept</a:t>
            </a:r>
            <a:r>
              <a:rPr lang="en-US" sz="5750" b="1" spc="280" dirty="0">
                <a:solidFill>
                  <a:srgbClr val="5F8368"/>
                </a:solidFill>
                <a:latin typeface="Times New Roman"/>
                <a:cs typeface="Times New Roman"/>
              </a:rPr>
              <a:t> </a:t>
            </a:r>
            <a:r>
              <a:rPr sz="5750" b="1" spc="195" dirty="0">
                <a:solidFill>
                  <a:srgbClr val="5F8368"/>
                </a:solidFill>
                <a:latin typeface="Times New Roman"/>
                <a:cs typeface="Times New Roman"/>
              </a:rPr>
              <a:t>that </a:t>
            </a:r>
            <a:r>
              <a:rPr sz="5750" b="1" spc="290" dirty="0">
                <a:solidFill>
                  <a:srgbClr val="5F8368"/>
                </a:solidFill>
                <a:latin typeface="Times New Roman"/>
                <a:cs typeface="Times New Roman"/>
              </a:rPr>
              <a:t>you </a:t>
            </a:r>
            <a:r>
              <a:rPr sz="5750" b="1" spc="229" dirty="0">
                <a:solidFill>
                  <a:srgbClr val="5F8368"/>
                </a:solidFill>
                <a:latin typeface="Times New Roman"/>
                <a:cs typeface="Times New Roman"/>
              </a:rPr>
              <a:t>are </a:t>
            </a:r>
            <a:r>
              <a:rPr sz="5750" b="1" spc="275" dirty="0">
                <a:solidFill>
                  <a:srgbClr val="5F8368"/>
                </a:solidFill>
                <a:latin typeface="Times New Roman"/>
                <a:cs typeface="Times New Roman"/>
              </a:rPr>
              <a:t>worthy </a:t>
            </a:r>
            <a:r>
              <a:rPr sz="5750" b="1" spc="260" dirty="0">
                <a:solidFill>
                  <a:srgbClr val="5F8368"/>
                </a:solidFill>
                <a:latin typeface="Times New Roman"/>
                <a:cs typeface="Times New Roman"/>
              </a:rPr>
              <a:t>and  </a:t>
            </a:r>
            <a:r>
              <a:rPr sz="5750" b="1" spc="310" dirty="0">
                <a:solidFill>
                  <a:srgbClr val="5F8368"/>
                </a:solidFill>
                <a:latin typeface="Times New Roman"/>
                <a:cs typeface="Times New Roman"/>
              </a:rPr>
              <a:t>deserving </a:t>
            </a:r>
            <a:r>
              <a:rPr sz="5750" b="1" spc="265" dirty="0">
                <a:solidFill>
                  <a:srgbClr val="5F8368"/>
                </a:solidFill>
                <a:latin typeface="Times New Roman"/>
                <a:cs typeface="Times New Roman"/>
              </a:rPr>
              <a:t>of</a:t>
            </a:r>
            <a:r>
              <a:rPr sz="5750" b="1" spc="-285" dirty="0">
                <a:solidFill>
                  <a:srgbClr val="5F8368"/>
                </a:solidFill>
                <a:latin typeface="Times New Roman"/>
                <a:cs typeface="Times New Roman"/>
              </a:rPr>
              <a:t> </a:t>
            </a:r>
            <a:r>
              <a:rPr sz="5750" b="1" spc="180" dirty="0">
                <a:solidFill>
                  <a:srgbClr val="5F8368"/>
                </a:solidFill>
                <a:latin typeface="Times New Roman"/>
                <a:cs typeface="Times New Roman"/>
              </a:rPr>
              <a:t>it.</a:t>
            </a:r>
            <a:r>
              <a:rPr lang="en-US" sz="5750" b="1" spc="180" dirty="0">
                <a:solidFill>
                  <a:srgbClr val="5F8368"/>
                </a:solidFill>
                <a:latin typeface="Times New Roman"/>
                <a:cs typeface="Times New Roman"/>
              </a:rPr>
              <a:t> </a:t>
            </a:r>
            <a:r>
              <a:rPr lang="en-US" sz="5750" b="1" i="1" spc="180" dirty="0">
                <a:solidFill>
                  <a:srgbClr val="5F8368"/>
                </a:solidFill>
                <a:latin typeface="Times New Roman"/>
                <a:cs typeface="Times New Roman"/>
              </a:rPr>
              <a:t>Then build your case.</a:t>
            </a:r>
            <a:endParaRPr sz="5750" i="1" dirty="0">
              <a:solidFill>
                <a:srgbClr val="5F8368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9800" y="4475614"/>
            <a:ext cx="11790045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600" b="1" spc="32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sz="3600" b="1" spc="14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b="1" spc="14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role? A more exciting project? </a:t>
            </a:r>
            <a:r>
              <a:rPr lang="en-US" sz="3600" b="1" spc="20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leadership responsibility? </a:t>
            </a:r>
            <a:r>
              <a:rPr sz="3600" b="1" spc="26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3600" b="1" spc="22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sz="3600" b="1" spc="19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3600" b="1" spc="19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others? </a:t>
            </a:r>
            <a:endParaRPr sz="3600" dirty="0">
              <a:solidFill>
                <a:srgbClr val="4A6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"/>
              </a:spcBef>
            </a:pPr>
            <a:endParaRPr sz="5400" dirty="0">
              <a:solidFill>
                <a:srgbClr val="4A6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21640"/>
            <a:r>
              <a:rPr sz="3600" b="1" spc="18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sz="3600" b="1" spc="15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sz="3600" b="1" spc="22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 </a:t>
            </a:r>
            <a:r>
              <a:rPr sz="3600" b="1" spc="2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</a:t>
            </a:r>
            <a:r>
              <a:rPr lang="en-US" sz="3600" b="1" spc="2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sz="3600" b="1" spc="13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600" b="1" spc="2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sz="3600" b="1" spc="-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3600" b="1" spc="18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 </a:t>
            </a:r>
            <a:r>
              <a:rPr sz="3600" b="1" spc="22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sz="3600" b="1" spc="19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sz="3600" b="1" spc="114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3600" b="1" spc="2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600" b="1" spc="13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600" b="1" spc="2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</a:t>
            </a:r>
            <a:r>
              <a:rPr lang="en-US" sz="3600" b="1" spc="2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3600" b="1" spc="-114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it, </a:t>
            </a:r>
            <a:r>
              <a:rPr sz="3600" b="1" spc="16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3600" b="1" spc="16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stand for it.</a:t>
            </a:r>
            <a:r>
              <a:rPr lang="en-US" sz="3600" b="1" spc="-12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600" b="1" spc="22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sz="3600" b="1" spc="10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13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cave.</a:t>
            </a:r>
            <a:endParaRPr sz="3600" dirty="0">
              <a:solidFill>
                <a:srgbClr val="4A6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F8DE142-24C8-405A-A78D-6E4B0010299C}"/>
              </a:ext>
            </a:extLst>
          </p:cNvPr>
          <p:cNvSpPr txBox="1"/>
          <p:nvPr/>
        </p:nvSpPr>
        <p:spPr>
          <a:xfrm>
            <a:off x="17359779" y="9657281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19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492" r="42147"/>
          <a:stretch>
            <a:fillRect/>
          </a:stretch>
        </p:blipFill>
        <p:spPr>
          <a:xfrm>
            <a:off x="12405458" y="-876300"/>
            <a:ext cx="5894832" cy="1143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98415" y="606929"/>
            <a:ext cx="10180828" cy="9972581"/>
            <a:chOff x="0" y="66675"/>
            <a:chExt cx="13290297" cy="13296774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13290297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88"/>
                </a:lnSpc>
              </a:pPr>
              <a:r>
                <a:rPr lang="en-US" sz="7200" dirty="0">
                  <a:solidFill>
                    <a:srgbClr val="5F8368"/>
                  </a:solidFill>
                  <a:latin typeface="Luthier Italics"/>
                </a:rPr>
                <a:t> </a:t>
              </a:r>
              <a:r>
                <a:rPr lang="en-US" sz="7200" dirty="0">
                  <a:solidFill>
                    <a:srgbClr val="2E3E32"/>
                  </a:solidFill>
                  <a:latin typeface="Luthier Italics"/>
                </a:rPr>
                <a:t>Overview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37484" y="2057400"/>
              <a:ext cx="13052813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840"/>
                </a:lnSpc>
              </a:pPr>
              <a:r>
                <a:rPr lang="en-US" sz="3200" spc="96">
                  <a:solidFill>
                    <a:srgbClr val="5F8368"/>
                  </a:solidFill>
                  <a:latin typeface="Luthier Bold"/>
                </a:rPr>
                <a:t>WHAT WE'LL COVER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37484" y="3155527"/>
              <a:ext cx="12511242" cy="10207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94360" lvl="1" indent="-297180">
                <a:lnSpc>
                  <a:spcPts val="5976"/>
                </a:lnSpc>
                <a:buFont typeface="Arial"/>
                <a:buChar char="•"/>
              </a:pPr>
              <a:r>
                <a:rPr lang="en-US" sz="4000" spc="144" dirty="0">
                  <a:solidFill>
                    <a:srgbClr val="406449"/>
                  </a:solidFill>
                  <a:latin typeface="Glacial Indifference"/>
                </a:rPr>
                <a:t>What Is Power and Why We Need It</a:t>
              </a:r>
            </a:p>
            <a:p>
              <a:pPr marL="594360" lvl="1" indent="-297180">
                <a:lnSpc>
                  <a:spcPts val="5976"/>
                </a:lnSpc>
                <a:buFont typeface="Arial"/>
                <a:buChar char="•"/>
              </a:pPr>
              <a:r>
                <a:rPr lang="en-US" sz="4000" spc="144" dirty="0">
                  <a:solidFill>
                    <a:srgbClr val="406449"/>
                  </a:solidFill>
                  <a:latin typeface="Glacial Indifference"/>
                </a:rPr>
                <a:t>The 7 Damaging Power and Confidence Gaps That Keep Women From Thriving In Their Lives and Work</a:t>
              </a:r>
            </a:p>
            <a:p>
              <a:pPr marL="594360" lvl="1" indent="-297180">
                <a:lnSpc>
                  <a:spcPts val="5976"/>
                </a:lnSpc>
                <a:buFont typeface="Arial"/>
                <a:buChar char="•"/>
              </a:pPr>
              <a:r>
                <a:rPr lang="en-US" sz="4000" spc="144" dirty="0">
                  <a:solidFill>
                    <a:srgbClr val="406449"/>
                  </a:solidFill>
                  <a:latin typeface="Glacial Indifference"/>
                </a:rPr>
                <a:t>7 Brave Pathways To Career Bliss</a:t>
              </a:r>
            </a:p>
            <a:p>
              <a:pPr marL="594360" lvl="1" indent="-297180">
                <a:lnSpc>
                  <a:spcPts val="5976"/>
                </a:lnSpc>
                <a:buFont typeface="Arial"/>
                <a:buChar char="•"/>
              </a:pPr>
              <a:r>
                <a:rPr lang="en-US" sz="4000" spc="144" dirty="0">
                  <a:solidFill>
                    <a:srgbClr val="406449"/>
                  </a:solidFill>
                  <a:latin typeface="Glacial Indifference"/>
                </a:rPr>
                <a:t>What To Do First, To Shift What Is Possible</a:t>
              </a:r>
            </a:p>
            <a:p>
              <a:pPr marL="594360" lvl="1" indent="-297180">
                <a:lnSpc>
                  <a:spcPts val="5976"/>
                </a:lnSpc>
                <a:buFont typeface="Arial"/>
                <a:buChar char="•"/>
              </a:pPr>
              <a:endParaRPr lang="en-US" sz="3600" spc="144" dirty="0">
                <a:solidFill>
                  <a:srgbClr val="406449"/>
                </a:solidFill>
                <a:latin typeface="Glacial Indifference"/>
              </a:endParaRPr>
            </a:p>
            <a:p>
              <a:pPr>
                <a:lnSpc>
                  <a:spcPts val="3919"/>
                </a:lnSpc>
              </a:pPr>
              <a:endParaRPr lang="en-US" sz="3600" spc="144" dirty="0">
                <a:solidFill>
                  <a:srgbClr val="406449"/>
                </a:solidFill>
                <a:latin typeface="Glacial Indifference"/>
              </a:endParaRPr>
            </a:p>
            <a:p>
              <a:pPr algn="r">
                <a:lnSpc>
                  <a:spcPts val="3919"/>
                </a:lnSpc>
              </a:pPr>
              <a:endParaRPr lang="en-US" sz="3600" spc="144" dirty="0">
                <a:solidFill>
                  <a:srgbClr val="406449"/>
                </a:solidFill>
                <a:latin typeface="Glacial Indifference"/>
              </a:endParaRPr>
            </a:p>
            <a:p>
              <a:pPr algn="r">
                <a:lnSpc>
                  <a:spcPts val="3919"/>
                </a:lnSpc>
              </a:pPr>
              <a:endParaRPr lang="en-US" sz="3600" spc="144" dirty="0">
                <a:solidFill>
                  <a:srgbClr val="406449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028701" y="9258300"/>
            <a:ext cx="17411700" cy="1035566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761093" y="9530338"/>
            <a:ext cx="8498207" cy="402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24" dirty="0">
                <a:solidFill>
                  <a:srgbClr val="F6F6ED"/>
                </a:solidFill>
                <a:latin typeface="Luthier Bold"/>
              </a:rPr>
              <a:t>Close Your Power Gaps • Kathy Caprino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761997" y="723900"/>
            <a:ext cx="45719" cy="8229600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95117" y="9506843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221">
                <a:solidFill>
                  <a:srgbClr val="5F8368"/>
                </a:solidFill>
                <a:latin typeface="Glacial Indifference Bold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7880" y="-112536"/>
            <a:ext cx="12140565" cy="10287000"/>
          </a:xfrm>
          <a:custGeom>
            <a:avLst/>
            <a:gdLst/>
            <a:ahLst/>
            <a:cxnLst/>
            <a:rect l="l" t="t" r="r" b="b"/>
            <a:pathLst>
              <a:path w="12140565" h="10287000">
                <a:moveTo>
                  <a:pt x="0" y="10287000"/>
                </a:moveTo>
                <a:lnTo>
                  <a:pt x="12140119" y="10287000"/>
                </a:lnTo>
                <a:lnTo>
                  <a:pt x="12140119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219200"/>
            <a:ext cx="7831498" cy="19723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380"/>
              </a:spcBef>
            </a:pPr>
            <a:r>
              <a:rPr sz="6400" b="1" spc="260" dirty="0">
                <a:solidFill>
                  <a:srgbClr val="2E3E32"/>
                </a:solidFill>
                <a:latin typeface="Times New Roman"/>
                <a:cs typeface="Times New Roman"/>
              </a:rPr>
              <a:t>#4: </a:t>
            </a:r>
            <a:r>
              <a:rPr sz="6400" b="1" spc="190" dirty="0">
                <a:solidFill>
                  <a:srgbClr val="2E3E32"/>
                </a:solidFill>
                <a:latin typeface="Times New Roman"/>
                <a:cs typeface="Times New Roman"/>
              </a:rPr>
              <a:t>Brave </a:t>
            </a:r>
            <a:r>
              <a:rPr lang="en-US" sz="6400" b="1" spc="-50" dirty="0">
                <a:solidFill>
                  <a:srgbClr val="2E3E32"/>
                </a:solidFill>
                <a:latin typeface="Times New Roman"/>
                <a:cs typeface="Times New Roman"/>
              </a:rPr>
              <a:t>C</a:t>
            </a:r>
            <a:r>
              <a:rPr sz="6400" b="1" spc="475" dirty="0">
                <a:solidFill>
                  <a:srgbClr val="2E3E32"/>
                </a:solidFill>
                <a:latin typeface="Times New Roman"/>
                <a:cs typeface="Times New Roman"/>
              </a:rPr>
              <a:t>o</a:t>
            </a:r>
            <a:r>
              <a:rPr sz="6400" b="1" spc="430" dirty="0">
                <a:solidFill>
                  <a:srgbClr val="2E3E32"/>
                </a:solidFill>
                <a:latin typeface="Times New Roman"/>
                <a:cs typeface="Times New Roman"/>
              </a:rPr>
              <a:t>nn</a:t>
            </a:r>
            <a:r>
              <a:rPr sz="6400" b="1" spc="445" dirty="0">
                <a:solidFill>
                  <a:srgbClr val="2E3E32"/>
                </a:solidFill>
                <a:latin typeface="Times New Roman"/>
                <a:cs typeface="Times New Roman"/>
              </a:rPr>
              <a:t>e</a:t>
            </a:r>
            <a:r>
              <a:rPr sz="6400" b="1" spc="390" dirty="0">
                <a:solidFill>
                  <a:srgbClr val="2E3E32"/>
                </a:solidFill>
                <a:latin typeface="Times New Roman"/>
                <a:cs typeface="Times New Roman"/>
              </a:rPr>
              <a:t>c</a:t>
            </a:r>
            <a:r>
              <a:rPr sz="6400" b="1" spc="180" dirty="0">
                <a:solidFill>
                  <a:srgbClr val="2E3E32"/>
                </a:solidFill>
                <a:latin typeface="Times New Roman"/>
                <a:cs typeface="Times New Roman"/>
              </a:rPr>
              <a:t>t</a:t>
            </a:r>
            <a:r>
              <a:rPr sz="6400" b="1" spc="295" dirty="0">
                <a:solidFill>
                  <a:srgbClr val="2E3E32"/>
                </a:solidFill>
                <a:latin typeface="Times New Roman"/>
                <a:cs typeface="Times New Roman"/>
              </a:rPr>
              <a:t>i</a:t>
            </a:r>
            <a:r>
              <a:rPr sz="6400" b="1" spc="475" dirty="0">
                <a:solidFill>
                  <a:srgbClr val="2E3E32"/>
                </a:solidFill>
                <a:latin typeface="Times New Roman"/>
                <a:cs typeface="Times New Roman"/>
              </a:rPr>
              <a:t>o</a:t>
            </a:r>
            <a:r>
              <a:rPr sz="6400" b="1" spc="370" dirty="0">
                <a:solidFill>
                  <a:srgbClr val="2E3E32"/>
                </a:solidFill>
                <a:latin typeface="Times New Roman"/>
                <a:cs typeface="Times New Roman"/>
              </a:rPr>
              <a:t>n</a:t>
            </a:r>
            <a:endParaRPr sz="6400" dirty="0">
              <a:solidFill>
                <a:srgbClr val="2E3E32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5238" y="4034222"/>
            <a:ext cx="7755297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95"/>
              </a:lnSpc>
            </a:pPr>
            <a:r>
              <a:rPr sz="3600" spc="18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3600" spc="30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600" spc="254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3600" spc="37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3600" spc="37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your corner who would </a:t>
            </a:r>
            <a:r>
              <a:rPr sz="3600" spc="31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3600" spc="32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 </a:t>
            </a:r>
            <a:r>
              <a:rPr sz="3600" spc="2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3600" spc="30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600" spc="26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600" spc="35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sz="3600" spc="254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</a:t>
            </a:r>
            <a:r>
              <a:rPr lang="en-US" sz="3600" spc="254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the power to help in BIG ways? </a:t>
            </a:r>
            <a:endParaRPr sz="360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39930" y="-103933"/>
            <a:ext cx="6148070" cy="10287000"/>
          </a:xfrm>
          <a:custGeom>
            <a:avLst/>
            <a:gdLst/>
            <a:ahLst/>
            <a:cxnLst/>
            <a:rect l="l" t="t" r="r" b="b"/>
            <a:pathLst>
              <a:path w="6148070" h="10287000">
                <a:moveTo>
                  <a:pt x="0" y="10287000"/>
                </a:moveTo>
                <a:lnTo>
                  <a:pt x="0" y="0"/>
                </a:lnTo>
                <a:lnTo>
                  <a:pt x="6147880" y="0"/>
                </a:lnTo>
                <a:lnTo>
                  <a:pt x="614788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4A6651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7000" y="1176184"/>
            <a:ext cx="0" cy="8229600"/>
          </a:xfrm>
          <a:custGeom>
            <a:avLst/>
            <a:gdLst/>
            <a:ahLst/>
            <a:cxnLst/>
            <a:rect l="l" t="t" r="r" b="b"/>
            <a:pathLst>
              <a:path h="8229600">
                <a:moveTo>
                  <a:pt x="0" y="0"/>
                </a:moveTo>
                <a:lnTo>
                  <a:pt x="0" y="8229600"/>
                </a:lnTo>
              </a:path>
            </a:pathLst>
          </a:custGeom>
          <a:ln w="3810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44200" y="1219200"/>
            <a:ext cx="691515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85198" y="9251434"/>
            <a:ext cx="12588017" cy="1035566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778229" y="1736516"/>
            <a:ext cx="9525" cy="7025678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90220" y="149557"/>
            <a:ext cx="4493213" cy="6994406"/>
            <a:chOff x="0" y="0"/>
            <a:chExt cx="5990951" cy="932587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5525" r="5525"/>
            <a:stretch>
              <a:fillRect/>
            </a:stretch>
          </p:blipFill>
          <p:spPr>
            <a:xfrm>
              <a:off x="0" y="0"/>
              <a:ext cx="5990951" cy="448733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5525" r="5525"/>
            <a:stretch>
              <a:fillRect/>
            </a:stretch>
          </p:blipFill>
          <p:spPr>
            <a:xfrm>
              <a:off x="0" y="4838541"/>
              <a:ext cx="5990951" cy="4487333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5783432" y="9481974"/>
            <a:ext cx="6560967" cy="40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24" dirty="0">
                <a:solidFill>
                  <a:srgbClr val="F6F6ED"/>
                </a:solidFill>
                <a:latin typeface="Luthier Bold"/>
              </a:rPr>
              <a:t>Close Your Power Gaps • Kathy Caprino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43603" y="1409700"/>
            <a:ext cx="10451902" cy="305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400" spc="128" dirty="0">
                <a:solidFill>
                  <a:srgbClr val="5F8368"/>
                </a:solidFill>
                <a:latin typeface="Luthier"/>
              </a:rPr>
              <a:t>You need the help of others if you want to build an amazing life and career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78563" y="5317627"/>
            <a:ext cx="10181982" cy="269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000" spc="462" dirty="0">
                <a:solidFill>
                  <a:srgbClr val="5F8368"/>
                </a:solidFill>
                <a:latin typeface="Glacial Indifference"/>
              </a:rPr>
              <a:t>STOP ISOLATING AND START CONNECTING, NETWORKING, AND SHARING </a:t>
            </a:r>
          </a:p>
          <a:p>
            <a:pPr algn="ctr">
              <a:lnSpc>
                <a:spcPts val="4320"/>
              </a:lnSpc>
              <a:spcBef>
                <a:spcPct val="0"/>
              </a:spcBef>
            </a:pPr>
            <a:endParaRPr lang="en-US" sz="3000" spc="462" dirty="0">
              <a:solidFill>
                <a:srgbClr val="5F8368"/>
              </a:solidFill>
              <a:latin typeface="Glacial Indifference"/>
            </a:endParaRPr>
          </a:p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000" spc="462" dirty="0">
                <a:solidFill>
                  <a:srgbClr val="5F8368"/>
                </a:solidFill>
                <a:latin typeface="Glacial Indifference"/>
              </a:rPr>
              <a:t>BUILD YOUR A POWERFUL SUPPORT COMMUNITY ON LINKEDIN AND BEYOND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548BE33F-2B51-4E29-8823-AE77E57D7E61}"/>
              </a:ext>
            </a:extLst>
          </p:cNvPr>
          <p:cNvSpPr txBox="1"/>
          <p:nvPr/>
        </p:nvSpPr>
        <p:spPr>
          <a:xfrm>
            <a:off x="16976116" y="9481974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21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  <p:pic>
        <p:nvPicPr>
          <p:cNvPr id="13" name="Picture 1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8FB7C9B-B1D3-4B52-95DB-44256EC1E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27" y="7381212"/>
            <a:ext cx="4366397" cy="29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9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14400" y="876300"/>
            <a:ext cx="11201401" cy="820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5600" spc="-5" dirty="0">
                <a:solidFill>
                  <a:srgbClr val="1F5121"/>
                </a:solidFill>
                <a:latin typeface="Luthier" panose="020B0604020202020204" charset="0"/>
                <a:cs typeface="Palatino Linotype"/>
              </a:rPr>
              <a:t>Build an amazing support network that </a:t>
            </a:r>
            <a:r>
              <a:rPr sz="5600" spc="-5" dirty="0">
                <a:solidFill>
                  <a:srgbClr val="1F5121"/>
                </a:solidFill>
                <a:latin typeface="Luthier" panose="020B0604020202020204" charset="0"/>
                <a:cs typeface="Palatino Linotype"/>
              </a:rPr>
              <a:t>enliven</a:t>
            </a:r>
            <a:r>
              <a:rPr lang="en-US" sz="5600" spc="-5" dirty="0">
                <a:solidFill>
                  <a:srgbClr val="1F5121"/>
                </a:solidFill>
                <a:latin typeface="Luthier" panose="020B0604020202020204" charset="0"/>
                <a:cs typeface="Palatino Linotype"/>
              </a:rPr>
              <a:t>s</a:t>
            </a:r>
            <a:r>
              <a:rPr sz="5600" spc="-15" dirty="0">
                <a:solidFill>
                  <a:srgbClr val="1F5121"/>
                </a:solidFill>
                <a:latin typeface="Luthier" panose="020B0604020202020204" charset="0"/>
                <a:cs typeface="Palatino Linotype"/>
              </a:rPr>
              <a:t> </a:t>
            </a:r>
            <a:r>
              <a:rPr sz="5600" spc="-105" dirty="0">
                <a:solidFill>
                  <a:srgbClr val="1F5121"/>
                </a:solidFill>
                <a:latin typeface="Luthier" panose="020B0604020202020204" charset="0"/>
                <a:cs typeface="Palatino Linotype"/>
              </a:rPr>
              <a:t>you.</a:t>
            </a:r>
            <a:endParaRPr lang="en-US" sz="5600" spc="-105" dirty="0">
              <a:solidFill>
                <a:srgbClr val="1F5121"/>
              </a:solidFill>
              <a:latin typeface="Luthier" panose="020B0604020202020204" charset="0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endParaRPr lang="en-US" sz="5600" spc="-105" dirty="0">
              <a:solidFill>
                <a:srgbClr val="1F5121"/>
              </a:solidFill>
              <a:latin typeface="Palatino Linotype"/>
              <a:cs typeface="Palatino Linotype"/>
            </a:endParaRPr>
          </a:p>
          <a:p>
            <a:pPr marL="571500" indent="-5715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4000" spc="-105" dirty="0">
                <a:solidFill>
                  <a:srgbClr val="5F8368"/>
                </a:solidFill>
                <a:latin typeface="Luthier" panose="020B0604020202020204" charset="0"/>
                <a:cs typeface="Palatino Linotype"/>
              </a:rPr>
              <a:t>Power up your LinkedIn profile this week. Share your thought leadership.</a:t>
            </a:r>
            <a:br>
              <a:rPr lang="en-US" sz="4000" spc="-105" dirty="0">
                <a:solidFill>
                  <a:srgbClr val="5F8368"/>
                </a:solidFill>
                <a:latin typeface="Luthier" panose="020B0604020202020204" charset="0"/>
                <a:cs typeface="Palatino Linotype"/>
              </a:rPr>
            </a:br>
            <a:endParaRPr lang="en-US" sz="4000" spc="-105" dirty="0">
              <a:solidFill>
                <a:srgbClr val="5F8368"/>
              </a:solidFill>
              <a:latin typeface="Luthier" panose="020B0604020202020204" charset="0"/>
              <a:cs typeface="Palatino Linotype"/>
            </a:endParaRPr>
          </a:p>
          <a:p>
            <a:pPr marL="571500" indent="-5715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4000" spc="-105" dirty="0">
                <a:solidFill>
                  <a:srgbClr val="5F8368"/>
                </a:solidFill>
                <a:latin typeface="Luthier" panose="020B0604020202020204" charset="0"/>
                <a:cs typeface="Palatino Linotype"/>
              </a:rPr>
              <a:t>Reach out to people on LinkedIn who are 10 steps ahead of you, doing what you want to, and be of service to them.</a:t>
            </a:r>
          </a:p>
          <a:p>
            <a:pPr marL="571500" indent="-5715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4000" dirty="0">
              <a:solidFill>
                <a:srgbClr val="1F5121"/>
              </a:solidFill>
              <a:latin typeface="Luthier" panose="020B0604020202020204" charset="0"/>
              <a:cs typeface="Times New Roman"/>
            </a:endParaRPr>
          </a:p>
          <a:p>
            <a:pPr marL="571500" marR="5080" indent="-5715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4000" spc="-105" dirty="0">
                <a:solidFill>
                  <a:srgbClr val="5F8368"/>
                </a:solidFill>
                <a:latin typeface="Luthier" panose="020B0604020202020204" charset="0"/>
              </a:rPr>
              <a:t>Get in the "right"' room and build your </a:t>
            </a:r>
            <a:r>
              <a:rPr lang="en-US" sz="4000" spc="-105" dirty="0">
                <a:solidFill>
                  <a:srgbClr val="5F8368"/>
                </a:solidFill>
                <a:latin typeface="Luthier" panose="020B0604020202020204" charset="0"/>
              </a:rPr>
              <a:t>community of mentors</a:t>
            </a:r>
            <a:r>
              <a:rPr sz="4000" spc="-105" dirty="0">
                <a:solidFill>
                  <a:srgbClr val="5F8368"/>
                </a:solidFill>
                <a:latin typeface="Luthier" panose="020B0604020202020204" charset="0"/>
              </a:rPr>
              <a:t>, sponsors and ambassadors.</a:t>
            </a:r>
          </a:p>
        </p:txBody>
      </p:sp>
      <p:pic>
        <p:nvPicPr>
          <p:cNvPr id="2" name="Picture 1" descr="A tablet with a logo on the screen&#10;&#10;Description automatically generated">
            <a:extLst>
              <a:ext uri="{FF2B5EF4-FFF2-40B4-BE49-F238E27FC236}">
                <a16:creationId xmlns:a16="http://schemas.microsoft.com/office/drawing/2014/main" id="{47AD1E5D-10A6-B380-B445-7C93D604D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330" y="2628900"/>
            <a:ext cx="5521009" cy="4113693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92FB8FCE-394C-F774-D07B-5B73076C1A3E}"/>
              </a:ext>
            </a:extLst>
          </p:cNvPr>
          <p:cNvSpPr/>
          <p:nvPr/>
        </p:nvSpPr>
        <p:spPr>
          <a:xfrm>
            <a:off x="0" y="9251434"/>
            <a:ext cx="18273215" cy="1035566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EECFDB0-969A-5719-C82D-5D46F2A3463C}"/>
              </a:ext>
            </a:extLst>
          </p:cNvPr>
          <p:cNvSpPr/>
          <p:nvPr/>
        </p:nvSpPr>
        <p:spPr>
          <a:xfrm>
            <a:off x="5685198" y="9251434"/>
            <a:ext cx="12588017" cy="1035566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0292222-EAD5-1CDB-310F-E5748374854E}"/>
              </a:ext>
            </a:extLst>
          </p:cNvPr>
          <p:cNvSpPr txBox="1"/>
          <p:nvPr/>
        </p:nvSpPr>
        <p:spPr>
          <a:xfrm>
            <a:off x="8382000" y="9567911"/>
            <a:ext cx="6560967" cy="40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24" dirty="0">
                <a:solidFill>
                  <a:srgbClr val="F6F6ED"/>
                </a:solidFill>
                <a:latin typeface="Luthier Bold"/>
              </a:rPr>
              <a:t>Close Your Power Gaps • Kathy Caprino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D3E194A-A020-071C-006D-3AA2AFCC0782}"/>
              </a:ext>
            </a:extLst>
          </p:cNvPr>
          <p:cNvSpPr txBox="1"/>
          <p:nvPr/>
        </p:nvSpPr>
        <p:spPr>
          <a:xfrm>
            <a:off x="16976116" y="9481974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22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163A18">
              <a:alpha val="5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293" y="1439759"/>
            <a:ext cx="12042775" cy="7562850"/>
          </a:xfrm>
          <a:custGeom>
            <a:avLst/>
            <a:gdLst/>
            <a:ahLst/>
            <a:cxnLst/>
            <a:rect l="l" t="t" r="r" b="b"/>
            <a:pathLst>
              <a:path w="12042775" h="7562850">
                <a:moveTo>
                  <a:pt x="0" y="0"/>
                </a:moveTo>
                <a:lnTo>
                  <a:pt x="12042501" y="0"/>
                </a:lnTo>
                <a:lnTo>
                  <a:pt x="12042501" y="7562850"/>
                </a:lnTo>
                <a:lnTo>
                  <a:pt x="0" y="75628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9998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5776" y="1958171"/>
            <a:ext cx="934466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114" dirty="0">
                <a:solidFill>
                  <a:srgbClr val="2E3E32"/>
                </a:solidFill>
                <a:latin typeface="Times New Roman"/>
                <a:cs typeface="Times New Roman"/>
              </a:rPr>
              <a:t>#5: </a:t>
            </a:r>
            <a:r>
              <a:rPr sz="6400" b="1" spc="-170" dirty="0">
                <a:solidFill>
                  <a:srgbClr val="2E3E32"/>
                </a:solidFill>
                <a:latin typeface="Times New Roman"/>
                <a:cs typeface="Times New Roman"/>
              </a:rPr>
              <a:t>BRAVE</a:t>
            </a:r>
            <a:r>
              <a:rPr sz="6400" b="1" spc="-155" dirty="0">
                <a:solidFill>
                  <a:srgbClr val="2E3E32"/>
                </a:solidFill>
                <a:latin typeface="Times New Roman"/>
                <a:cs typeface="Times New Roman"/>
              </a:rPr>
              <a:t> </a:t>
            </a:r>
            <a:r>
              <a:rPr sz="6400" b="1" spc="-140" dirty="0">
                <a:solidFill>
                  <a:srgbClr val="2E3E32"/>
                </a:solidFill>
                <a:latin typeface="Times New Roman"/>
                <a:cs typeface="Times New Roman"/>
              </a:rPr>
              <a:t>CHALLENGE</a:t>
            </a:r>
            <a:endParaRPr sz="6400" dirty="0">
              <a:solidFill>
                <a:srgbClr val="2E3E32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7731" y="3290290"/>
            <a:ext cx="10776992" cy="53809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260"/>
              </a:spcBef>
            </a:pPr>
            <a:r>
              <a:rPr sz="3850" b="1" spc="21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Thousands </a:t>
            </a:r>
            <a:r>
              <a:rPr sz="3850" b="1" spc="17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850" b="1" spc="17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and men (and particularly younger people) </a:t>
            </a:r>
            <a:r>
              <a:rPr sz="3850" b="1" spc="15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3850" b="1" spc="21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acquiescing </a:t>
            </a:r>
            <a:r>
              <a:rPr sz="3850" b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</a:t>
            </a:r>
            <a:r>
              <a:rPr sz="3850" b="1" spc="17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850" b="1" spc="19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saying</a:t>
            </a:r>
            <a:r>
              <a:rPr lang="en-US" sz="3850" b="1" spc="19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50" b="1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“STOP!” </a:t>
            </a:r>
            <a:r>
              <a:rPr sz="3850" b="1" spc="17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3850" b="1" spc="-509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50" b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mistreatment, </a:t>
            </a:r>
            <a:r>
              <a:rPr lang="en-US" sz="3850" b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  <a:r>
              <a:rPr sz="3850" b="1" spc="204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 </a:t>
            </a:r>
            <a:r>
              <a:rPr sz="3850" b="1" spc="17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850" b="1" spc="17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en-US" sz="3850" b="1" spc="17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850" b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stereotyping</a:t>
            </a:r>
            <a:r>
              <a:rPr lang="en-US" sz="3850" b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other unfair practices</a:t>
            </a:r>
            <a:r>
              <a:rPr sz="3850" b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850" b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lnSpc>
                <a:spcPts val="4610"/>
              </a:lnSpc>
              <a:spcBef>
                <a:spcPts val="260"/>
              </a:spcBef>
            </a:pPr>
            <a:br>
              <a:rPr lang="en-US" sz="3850" b="1" i="1" spc="8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850" b="1" i="1" spc="8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3850" b="1" i="1" spc="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50" b="1" i="1" spc="15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3850" b="1" i="1" spc="1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50" b="1" i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850" b="1" i="1" spc="1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50" b="1" i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</a:t>
            </a:r>
            <a:r>
              <a:rPr sz="3850" b="1" i="1" spc="1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50" b="1" i="1" spc="13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3850" b="1" i="1" spc="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50" b="1" i="1" spc="25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sz="3850" b="1" i="1" spc="1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50" b="1" i="1" spc="17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3850" b="1" i="1" spc="1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50" b="1" i="1" spc="1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addressed?</a:t>
            </a:r>
            <a:endParaRPr sz="3850" i="1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88197" y="1114129"/>
            <a:ext cx="542925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7ABF0-4300-499A-9C6D-CDAA82A4C6CA}"/>
              </a:ext>
            </a:extLst>
          </p:cNvPr>
          <p:cNvSpPr txBox="1"/>
          <p:nvPr/>
        </p:nvSpPr>
        <p:spPr>
          <a:xfrm>
            <a:off x="17348740" y="9574703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23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AA610-9A07-4ABA-AE3E-C304FD98F918}"/>
              </a:ext>
            </a:extLst>
          </p:cNvPr>
          <p:cNvSpPr txBox="1"/>
          <p:nvPr/>
        </p:nvSpPr>
        <p:spPr>
          <a:xfrm>
            <a:off x="13411200" y="9584535"/>
            <a:ext cx="3602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+mj-lt"/>
              </a:rPr>
              <a:t>©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Luthier Bold" panose="020B060402020202020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Luthier Bold" panose="020B0604020202020204" charset="0"/>
              </a:rPr>
              <a:t>2023 Kathy Caprino</a:t>
            </a:r>
            <a:endParaRPr lang="en-US" dirty="0">
              <a:solidFill>
                <a:schemeClr val="bg1"/>
              </a:solidFill>
              <a:latin typeface="Luthier Bold" panose="020B06040202020202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06" y="256965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66299" y="0"/>
            <a:ext cx="5333365" cy="10287000"/>
          </a:xfrm>
          <a:custGeom>
            <a:avLst/>
            <a:gdLst/>
            <a:ahLst/>
            <a:cxnLst/>
            <a:rect l="l" t="t" r="r" b="b"/>
            <a:pathLst>
              <a:path w="5333365" h="9323705">
                <a:moveTo>
                  <a:pt x="0" y="9323611"/>
                </a:moveTo>
                <a:lnTo>
                  <a:pt x="0" y="0"/>
                </a:lnTo>
                <a:lnTo>
                  <a:pt x="5332888" y="0"/>
                </a:lnTo>
                <a:lnTo>
                  <a:pt x="5332888" y="9323611"/>
                </a:lnTo>
                <a:lnTo>
                  <a:pt x="0" y="9323611"/>
                </a:lnTo>
                <a:close/>
              </a:path>
            </a:pathLst>
          </a:custGeom>
          <a:solidFill>
            <a:srgbClr val="163A18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4030662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7931" y="1022080"/>
            <a:ext cx="10390505" cy="19191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7290"/>
              </a:lnSpc>
              <a:spcBef>
                <a:spcPts val="365"/>
              </a:spcBef>
            </a:pPr>
            <a:r>
              <a:rPr sz="6100" b="1" spc="310" dirty="0">
                <a:solidFill>
                  <a:srgbClr val="2E3E32"/>
                </a:solidFill>
                <a:latin typeface="Times New Roman"/>
                <a:cs typeface="Times New Roman"/>
              </a:rPr>
              <a:t>Recognize </a:t>
            </a:r>
            <a:r>
              <a:rPr sz="6100" b="1" spc="130" dirty="0">
                <a:solidFill>
                  <a:srgbClr val="2E3E32"/>
                </a:solidFill>
                <a:latin typeface="Times New Roman"/>
                <a:cs typeface="Times New Roman"/>
              </a:rPr>
              <a:t>What </a:t>
            </a:r>
            <a:r>
              <a:rPr sz="6100" b="1" spc="70" dirty="0">
                <a:solidFill>
                  <a:srgbClr val="2E3E32"/>
                </a:solidFill>
                <a:latin typeface="Times New Roman"/>
                <a:cs typeface="Times New Roman"/>
              </a:rPr>
              <a:t>You </a:t>
            </a:r>
            <a:r>
              <a:rPr sz="6100" b="1" spc="290" dirty="0">
                <a:solidFill>
                  <a:srgbClr val="2E3E32"/>
                </a:solidFill>
                <a:latin typeface="Times New Roman"/>
                <a:cs typeface="Times New Roman"/>
              </a:rPr>
              <a:t>Need</a:t>
            </a:r>
            <a:r>
              <a:rPr sz="6100" b="1" spc="-515" dirty="0">
                <a:solidFill>
                  <a:srgbClr val="2E3E32"/>
                </a:solidFill>
                <a:latin typeface="Times New Roman"/>
                <a:cs typeface="Times New Roman"/>
              </a:rPr>
              <a:t> </a:t>
            </a:r>
            <a:r>
              <a:rPr sz="6100" b="1" spc="285" dirty="0">
                <a:solidFill>
                  <a:srgbClr val="2E3E32"/>
                </a:solidFill>
                <a:latin typeface="Times New Roman"/>
                <a:cs typeface="Times New Roman"/>
              </a:rPr>
              <a:t>to  </a:t>
            </a:r>
            <a:r>
              <a:rPr sz="6100" b="1" spc="270" dirty="0">
                <a:solidFill>
                  <a:srgbClr val="2E3E32"/>
                </a:solidFill>
                <a:latin typeface="Times New Roman"/>
                <a:cs typeface="Times New Roman"/>
              </a:rPr>
              <a:t>Address </a:t>
            </a:r>
            <a:r>
              <a:rPr sz="6100" b="1" spc="275" dirty="0">
                <a:solidFill>
                  <a:srgbClr val="2E3E32"/>
                </a:solidFill>
                <a:latin typeface="Times New Roman"/>
                <a:cs typeface="Times New Roman"/>
              </a:rPr>
              <a:t>and </a:t>
            </a:r>
            <a:r>
              <a:rPr sz="6100" b="1" spc="204" dirty="0">
                <a:solidFill>
                  <a:srgbClr val="2E3E32"/>
                </a:solidFill>
                <a:latin typeface="Times New Roman"/>
                <a:cs typeface="Times New Roman"/>
              </a:rPr>
              <a:t>Take</a:t>
            </a:r>
            <a:r>
              <a:rPr lang="en-US" sz="6100" b="1" spc="204" dirty="0">
                <a:solidFill>
                  <a:srgbClr val="2E3E32"/>
                </a:solidFill>
                <a:latin typeface="Times New Roman"/>
                <a:cs typeface="Times New Roman"/>
              </a:rPr>
              <a:t> a</a:t>
            </a:r>
            <a:r>
              <a:rPr sz="6100" b="1" spc="-705" dirty="0">
                <a:solidFill>
                  <a:srgbClr val="2E3E32"/>
                </a:solidFill>
                <a:latin typeface="Times New Roman"/>
                <a:cs typeface="Times New Roman"/>
              </a:rPr>
              <a:t> </a:t>
            </a:r>
            <a:r>
              <a:rPr sz="6100" b="1" spc="270" dirty="0">
                <a:solidFill>
                  <a:srgbClr val="2E3E32"/>
                </a:solidFill>
                <a:latin typeface="Times New Roman"/>
                <a:cs typeface="Times New Roman"/>
              </a:rPr>
              <a:t>Step</a:t>
            </a:r>
            <a:endParaRPr sz="6100" dirty="0">
              <a:solidFill>
                <a:srgbClr val="2E3E32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7246" y="3662435"/>
            <a:ext cx="10175895" cy="6424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1750695" indent="-571500">
              <a:spcBef>
                <a:spcPts val="9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4000" spc="35" dirty="0">
                <a:solidFill>
                  <a:srgbClr val="5F8368"/>
                </a:solidFill>
                <a:latin typeface="Arial"/>
                <a:cs typeface="Arial"/>
              </a:rPr>
              <a:t>Get</a:t>
            </a:r>
            <a:r>
              <a:rPr sz="4000" spc="-10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110" dirty="0">
                <a:solidFill>
                  <a:srgbClr val="5F8368"/>
                </a:solidFill>
                <a:latin typeface="Arial"/>
                <a:cs typeface="Arial"/>
              </a:rPr>
              <a:t>clear</a:t>
            </a:r>
            <a:r>
              <a:rPr sz="4000" spc="-10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130" dirty="0">
                <a:solidFill>
                  <a:srgbClr val="5F8368"/>
                </a:solidFill>
                <a:latin typeface="Arial"/>
                <a:cs typeface="Arial"/>
              </a:rPr>
              <a:t>on</a:t>
            </a:r>
            <a:r>
              <a:rPr sz="4000" spc="-10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160" dirty="0">
                <a:solidFill>
                  <a:srgbClr val="5F8368"/>
                </a:solidFill>
                <a:latin typeface="Arial"/>
                <a:cs typeface="Arial"/>
              </a:rPr>
              <a:t>what</a:t>
            </a:r>
            <a:r>
              <a:rPr sz="4000" spc="-10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-35" dirty="0">
                <a:solidFill>
                  <a:srgbClr val="5F8368"/>
                </a:solidFill>
                <a:latin typeface="Arial"/>
                <a:cs typeface="Arial"/>
              </a:rPr>
              <a:t>is</a:t>
            </a:r>
            <a:r>
              <a:rPr sz="4000" spc="-10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130" dirty="0">
                <a:solidFill>
                  <a:srgbClr val="5F8368"/>
                </a:solidFill>
                <a:latin typeface="Arial"/>
                <a:cs typeface="Arial"/>
              </a:rPr>
              <a:t>no</a:t>
            </a:r>
            <a:r>
              <a:rPr lang="en-US" sz="4000" spc="13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150" dirty="0">
                <a:solidFill>
                  <a:srgbClr val="5F8368"/>
                </a:solidFill>
                <a:latin typeface="Arial"/>
                <a:cs typeface="Arial"/>
              </a:rPr>
              <a:t>longer  </a:t>
            </a:r>
            <a:r>
              <a:rPr sz="4000" spc="145" dirty="0">
                <a:solidFill>
                  <a:srgbClr val="5F8368"/>
                </a:solidFill>
                <a:latin typeface="Arial"/>
                <a:cs typeface="Arial"/>
              </a:rPr>
              <a:t>acceptable</a:t>
            </a:r>
            <a:endParaRPr sz="4000" dirty="0">
              <a:solidFill>
                <a:srgbClr val="5F8368"/>
              </a:solidFill>
              <a:latin typeface="Arial"/>
              <a:cs typeface="Arial"/>
            </a:endParaRPr>
          </a:p>
          <a:p>
            <a:pPr marL="584200" marR="5080" indent="-571500">
              <a:spcBef>
                <a:spcPts val="50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4000" spc="60" dirty="0">
                <a:solidFill>
                  <a:srgbClr val="5F8368"/>
                </a:solidFill>
                <a:latin typeface="Arial"/>
                <a:cs typeface="Arial"/>
              </a:rPr>
              <a:t>Do </a:t>
            </a:r>
            <a:r>
              <a:rPr sz="4000" spc="150" dirty="0">
                <a:solidFill>
                  <a:srgbClr val="5F8368"/>
                </a:solidFill>
                <a:latin typeface="Arial"/>
                <a:cs typeface="Arial"/>
              </a:rPr>
              <a:t>the </a:t>
            </a:r>
            <a:r>
              <a:rPr sz="4000" spc="95" dirty="0">
                <a:solidFill>
                  <a:srgbClr val="5F8368"/>
                </a:solidFill>
                <a:latin typeface="Arial"/>
                <a:cs typeface="Arial"/>
              </a:rPr>
              <a:t>internal </a:t>
            </a:r>
            <a:r>
              <a:rPr sz="4000" spc="175" dirty="0">
                <a:solidFill>
                  <a:srgbClr val="5F8368"/>
                </a:solidFill>
                <a:latin typeface="Arial"/>
                <a:cs typeface="Arial"/>
              </a:rPr>
              <a:t>work </a:t>
            </a:r>
            <a:r>
              <a:rPr sz="4000" spc="190" dirty="0">
                <a:solidFill>
                  <a:srgbClr val="5F8368"/>
                </a:solidFill>
                <a:latin typeface="Arial"/>
                <a:cs typeface="Arial"/>
              </a:rPr>
              <a:t>to </a:t>
            </a:r>
            <a:r>
              <a:rPr sz="4000" spc="120" dirty="0">
                <a:solidFill>
                  <a:srgbClr val="5F8368"/>
                </a:solidFill>
                <a:latin typeface="Arial"/>
                <a:cs typeface="Arial"/>
              </a:rPr>
              <a:t>understand  </a:t>
            </a:r>
            <a:r>
              <a:rPr lang="en-US" sz="4000" spc="120" dirty="0">
                <a:solidFill>
                  <a:srgbClr val="5F8368"/>
                </a:solidFill>
                <a:latin typeface="Arial"/>
                <a:cs typeface="Arial"/>
              </a:rPr>
              <a:t>how </a:t>
            </a:r>
            <a:r>
              <a:rPr sz="4000" spc="155" dirty="0">
                <a:solidFill>
                  <a:srgbClr val="5F8368"/>
                </a:solidFill>
                <a:latin typeface="Arial"/>
                <a:cs typeface="Arial"/>
              </a:rPr>
              <a:t>you</a:t>
            </a:r>
            <a:r>
              <a:rPr sz="4000" spc="-10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80" dirty="0">
                <a:solidFill>
                  <a:srgbClr val="5F8368"/>
                </a:solidFill>
                <a:latin typeface="Arial"/>
                <a:cs typeface="Arial"/>
              </a:rPr>
              <a:t>have</a:t>
            </a:r>
            <a:r>
              <a:rPr sz="4000" spc="-10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45" dirty="0">
                <a:solidFill>
                  <a:srgbClr val="5F8368"/>
                </a:solidFill>
                <a:latin typeface="Arial"/>
                <a:cs typeface="Arial"/>
              </a:rPr>
              <a:t>in</a:t>
            </a:r>
            <a:r>
              <a:rPr sz="4000" spc="-10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140" dirty="0">
                <a:solidFill>
                  <a:srgbClr val="5F8368"/>
                </a:solidFill>
                <a:latin typeface="Arial"/>
                <a:cs typeface="Arial"/>
              </a:rPr>
              <a:t>some</a:t>
            </a:r>
            <a:r>
              <a:rPr sz="4000" spc="-10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160" dirty="0">
                <a:solidFill>
                  <a:srgbClr val="5F8368"/>
                </a:solidFill>
                <a:latin typeface="Arial"/>
                <a:cs typeface="Arial"/>
              </a:rPr>
              <a:t>way</a:t>
            </a:r>
            <a:r>
              <a:rPr sz="4000" spc="-10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180" dirty="0">
                <a:solidFill>
                  <a:srgbClr val="5F8368"/>
                </a:solidFill>
                <a:latin typeface="Arial"/>
                <a:cs typeface="Arial"/>
              </a:rPr>
              <a:t>allowed</a:t>
            </a:r>
            <a:r>
              <a:rPr sz="4000" spc="-10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105" dirty="0">
                <a:solidFill>
                  <a:srgbClr val="5F8368"/>
                </a:solidFill>
                <a:latin typeface="Arial"/>
                <a:cs typeface="Arial"/>
              </a:rPr>
              <a:t>it </a:t>
            </a:r>
            <a:endParaRPr lang="en-US" sz="4000" spc="105" dirty="0">
              <a:solidFill>
                <a:srgbClr val="5F8368"/>
              </a:solidFill>
              <a:latin typeface="Arial"/>
              <a:cs typeface="Arial"/>
            </a:endParaRPr>
          </a:p>
          <a:p>
            <a:pPr marL="584200" marR="5080" indent="-571500">
              <a:spcBef>
                <a:spcPts val="50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4000" spc="110" dirty="0">
                <a:solidFill>
                  <a:srgbClr val="5F8368"/>
                </a:solidFill>
                <a:latin typeface="Arial"/>
                <a:cs typeface="Arial"/>
              </a:rPr>
              <a:t>Decide </a:t>
            </a:r>
            <a:r>
              <a:rPr sz="4000" spc="85" dirty="0">
                <a:solidFill>
                  <a:srgbClr val="5F8368"/>
                </a:solidFill>
                <a:latin typeface="Arial"/>
                <a:cs typeface="Arial"/>
              </a:rPr>
              <a:t>(with </a:t>
            </a:r>
            <a:r>
              <a:rPr sz="4000" spc="120" dirty="0">
                <a:solidFill>
                  <a:srgbClr val="5F8368"/>
                </a:solidFill>
                <a:latin typeface="Arial"/>
                <a:cs typeface="Arial"/>
              </a:rPr>
              <a:t>outside </a:t>
            </a:r>
            <a:r>
              <a:rPr sz="4000" spc="165" dirty="0">
                <a:solidFill>
                  <a:srgbClr val="5F8368"/>
                </a:solidFill>
                <a:latin typeface="Arial"/>
                <a:cs typeface="Arial"/>
              </a:rPr>
              <a:t>help </a:t>
            </a:r>
            <a:r>
              <a:rPr sz="4000" spc="95" dirty="0">
                <a:solidFill>
                  <a:srgbClr val="5F8368"/>
                </a:solidFill>
                <a:latin typeface="Arial"/>
                <a:cs typeface="Arial"/>
              </a:rPr>
              <a:t>if</a:t>
            </a:r>
            <a:r>
              <a:rPr lang="en-US" sz="4000" spc="95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35" dirty="0">
                <a:solidFill>
                  <a:srgbClr val="5F8368"/>
                </a:solidFill>
                <a:latin typeface="Arial"/>
                <a:cs typeface="Arial"/>
              </a:rPr>
              <a:t>necessary) </a:t>
            </a:r>
            <a:r>
              <a:rPr sz="4000" spc="204" dirty="0">
                <a:solidFill>
                  <a:srgbClr val="5F8368"/>
                </a:solidFill>
                <a:latin typeface="Arial"/>
                <a:cs typeface="Arial"/>
              </a:rPr>
              <a:t>how </a:t>
            </a:r>
            <a:r>
              <a:rPr sz="4000" spc="155" dirty="0">
                <a:solidFill>
                  <a:srgbClr val="5F8368"/>
                </a:solidFill>
                <a:latin typeface="Arial"/>
                <a:cs typeface="Arial"/>
              </a:rPr>
              <a:t>you </a:t>
            </a:r>
            <a:r>
              <a:rPr sz="4000" spc="185" dirty="0">
                <a:solidFill>
                  <a:srgbClr val="5F8368"/>
                </a:solidFill>
                <a:latin typeface="Arial"/>
                <a:cs typeface="Arial"/>
              </a:rPr>
              <a:t>will </a:t>
            </a:r>
            <a:r>
              <a:rPr sz="4000" spc="80" dirty="0">
                <a:solidFill>
                  <a:srgbClr val="5F8368"/>
                </a:solidFill>
                <a:latin typeface="Arial"/>
                <a:cs typeface="Arial"/>
              </a:rPr>
              <a:t>address </a:t>
            </a:r>
            <a:r>
              <a:rPr sz="4000" spc="105" dirty="0">
                <a:solidFill>
                  <a:srgbClr val="5F8368"/>
                </a:solidFill>
                <a:latin typeface="Arial"/>
                <a:cs typeface="Arial"/>
              </a:rPr>
              <a:t>it  </a:t>
            </a:r>
            <a:endParaRPr lang="en-US" sz="4000" spc="105" dirty="0">
              <a:solidFill>
                <a:srgbClr val="5F8368"/>
              </a:solidFill>
              <a:latin typeface="Arial"/>
              <a:cs typeface="Arial"/>
            </a:endParaRPr>
          </a:p>
          <a:p>
            <a:pPr marL="584200" marR="5080" indent="-571500">
              <a:spcBef>
                <a:spcPts val="50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4000" spc="45" dirty="0">
                <a:solidFill>
                  <a:srgbClr val="5F8368"/>
                </a:solidFill>
                <a:latin typeface="Arial"/>
                <a:cs typeface="Arial"/>
              </a:rPr>
              <a:t>Take </a:t>
            </a:r>
            <a:r>
              <a:rPr sz="4000" spc="-45" dirty="0">
                <a:solidFill>
                  <a:srgbClr val="5F8368"/>
                </a:solidFill>
                <a:latin typeface="Arial"/>
                <a:cs typeface="Arial"/>
              </a:rPr>
              <a:t>a </a:t>
            </a:r>
            <a:r>
              <a:rPr sz="4000" spc="100" dirty="0">
                <a:solidFill>
                  <a:srgbClr val="5F8368"/>
                </a:solidFill>
                <a:latin typeface="Arial"/>
                <a:cs typeface="Arial"/>
              </a:rPr>
              <a:t>stand </a:t>
            </a:r>
            <a:r>
              <a:rPr sz="4000" spc="90" dirty="0">
                <a:solidFill>
                  <a:srgbClr val="5F8368"/>
                </a:solidFill>
                <a:latin typeface="Arial"/>
                <a:cs typeface="Arial"/>
              </a:rPr>
              <a:t>today, </a:t>
            </a:r>
            <a:r>
              <a:rPr sz="4000" spc="170" dirty="0">
                <a:solidFill>
                  <a:srgbClr val="5F8368"/>
                </a:solidFill>
                <a:latin typeface="Arial"/>
                <a:cs typeface="Arial"/>
              </a:rPr>
              <a:t>with</a:t>
            </a:r>
            <a:r>
              <a:rPr sz="4000" spc="-680" dirty="0">
                <a:solidFill>
                  <a:srgbClr val="5F8368"/>
                </a:solidFill>
                <a:latin typeface="Arial"/>
                <a:cs typeface="Arial"/>
              </a:rPr>
              <a:t> </a:t>
            </a:r>
            <a:r>
              <a:rPr sz="4000" spc="85" dirty="0">
                <a:solidFill>
                  <a:srgbClr val="5F8368"/>
                </a:solidFill>
                <a:latin typeface="Arial"/>
                <a:cs typeface="Arial"/>
              </a:rPr>
              <a:t>support.</a:t>
            </a:r>
            <a:endParaRPr lang="en-US" sz="4000" spc="85" dirty="0">
              <a:solidFill>
                <a:srgbClr val="5F8368"/>
              </a:solidFill>
              <a:latin typeface="Arial"/>
              <a:cs typeface="Arial"/>
            </a:endParaRPr>
          </a:p>
          <a:p>
            <a:pPr marL="584200" marR="5080" indent="-571500">
              <a:spcBef>
                <a:spcPts val="50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spc="85" dirty="0">
                <a:solidFill>
                  <a:srgbClr val="5F8368"/>
                </a:solidFill>
                <a:latin typeface="Arial"/>
                <a:cs typeface="Arial"/>
              </a:rPr>
              <a:t>Address your hidden fears about standing up for yourself.</a:t>
            </a:r>
            <a:endParaRPr sz="4000" dirty="0">
              <a:solidFill>
                <a:srgbClr val="5F8368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92094" y="982884"/>
            <a:ext cx="4081779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b="1" spc="40" dirty="0">
                <a:solidFill>
                  <a:schemeClr val="bg1"/>
                </a:solidFill>
                <a:latin typeface="Trebuchet MS"/>
                <a:cs typeface="Trebuchet MS"/>
              </a:rPr>
              <a:t>Potential</a:t>
            </a:r>
            <a:r>
              <a:rPr sz="3800" b="1" spc="-28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3800" b="1" spc="10" dirty="0">
                <a:solidFill>
                  <a:schemeClr val="bg1"/>
                </a:solidFill>
                <a:latin typeface="Trebuchet MS"/>
                <a:cs typeface="Trebuchet MS"/>
              </a:rPr>
              <a:t>options:</a:t>
            </a:r>
            <a:endParaRPr sz="3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88592" y="2237353"/>
            <a:ext cx="4288790" cy="1290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9555" marR="5080" indent="-1507490">
              <a:lnSpc>
                <a:spcPct val="114399"/>
              </a:lnSpc>
              <a:spcBef>
                <a:spcPts val="100"/>
              </a:spcBef>
            </a:pPr>
            <a:r>
              <a:rPr sz="3800" spc="30" dirty="0">
                <a:solidFill>
                  <a:schemeClr val="bg1"/>
                </a:solidFill>
                <a:latin typeface="Arial"/>
                <a:cs typeface="Arial"/>
              </a:rPr>
              <a:t>Speak </a:t>
            </a:r>
            <a:r>
              <a:rPr sz="3800" spc="175" dirty="0">
                <a:solidFill>
                  <a:schemeClr val="bg1"/>
                </a:solidFill>
                <a:latin typeface="Arial"/>
                <a:cs typeface="Arial"/>
              </a:rPr>
              <a:t>to </a:t>
            </a:r>
            <a:r>
              <a:rPr sz="3800" spc="125" dirty="0">
                <a:solidFill>
                  <a:schemeClr val="bg1"/>
                </a:solidFill>
                <a:latin typeface="Arial"/>
                <a:cs typeface="Arial"/>
              </a:rPr>
              <a:t>your</a:t>
            </a:r>
            <a:r>
              <a:rPr sz="3800" spc="-5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800" spc="65" dirty="0">
                <a:solidFill>
                  <a:schemeClr val="bg1"/>
                </a:solidFill>
                <a:latin typeface="Arial"/>
                <a:cs typeface="Arial"/>
              </a:rPr>
              <a:t>boss  </a:t>
            </a:r>
            <a:r>
              <a:rPr sz="3800" spc="100" dirty="0">
                <a:solidFill>
                  <a:schemeClr val="bg1"/>
                </a:solidFill>
                <a:latin typeface="Arial"/>
                <a:cs typeface="Arial"/>
              </a:rPr>
              <a:t>or</a:t>
            </a:r>
            <a:r>
              <a:rPr sz="3800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800" spc="-110" dirty="0">
                <a:solidFill>
                  <a:schemeClr val="bg1"/>
                </a:solidFill>
                <a:latin typeface="Arial"/>
                <a:cs typeface="Arial"/>
              </a:rPr>
              <a:t>HR</a:t>
            </a:r>
            <a:endParaRPr sz="3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38473" y="4137025"/>
            <a:ext cx="3589020" cy="201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399"/>
              </a:lnSpc>
              <a:spcBef>
                <a:spcPts val="100"/>
              </a:spcBef>
            </a:pPr>
            <a:r>
              <a:rPr sz="3800" spc="25" dirty="0">
                <a:solidFill>
                  <a:schemeClr val="bg1"/>
                </a:solidFill>
                <a:latin typeface="Arial"/>
                <a:cs typeface="Arial"/>
              </a:rPr>
              <a:t>Get</a:t>
            </a:r>
            <a:r>
              <a:rPr sz="3800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800" spc="100" dirty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r>
              <a:rPr sz="3800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800" spc="180" dirty="0">
                <a:solidFill>
                  <a:schemeClr val="bg1"/>
                </a:solidFill>
                <a:latin typeface="Arial"/>
                <a:cs typeface="Arial"/>
              </a:rPr>
              <a:t>from </a:t>
            </a:r>
            <a:r>
              <a:rPr sz="3800" spc="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800" spc="125" dirty="0">
                <a:solidFill>
                  <a:schemeClr val="bg1"/>
                </a:solidFill>
                <a:latin typeface="Arial"/>
                <a:cs typeface="Arial"/>
              </a:rPr>
              <a:t>your </a:t>
            </a:r>
            <a:r>
              <a:rPr sz="3800" spc="155" dirty="0">
                <a:solidFill>
                  <a:schemeClr val="bg1"/>
                </a:solidFill>
                <a:latin typeface="Arial"/>
                <a:cs typeface="Arial"/>
              </a:rPr>
              <a:t>mentor </a:t>
            </a:r>
            <a:r>
              <a:rPr sz="3800" spc="100" dirty="0">
                <a:solidFill>
                  <a:schemeClr val="bg1"/>
                </a:solidFill>
                <a:latin typeface="Arial"/>
                <a:cs typeface="Arial"/>
              </a:rPr>
              <a:t>or  </a:t>
            </a:r>
            <a:r>
              <a:rPr sz="3800" spc="80" dirty="0">
                <a:solidFill>
                  <a:schemeClr val="bg1"/>
                </a:solidFill>
                <a:latin typeface="Arial"/>
                <a:cs typeface="Arial"/>
              </a:rPr>
              <a:t>sponsor</a:t>
            </a:r>
            <a:endParaRPr sz="3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88592" y="6735914"/>
            <a:ext cx="4508712" cy="118109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3800" spc="175" dirty="0">
                <a:solidFill>
                  <a:schemeClr val="bg1"/>
                </a:solidFill>
                <a:latin typeface="Arial"/>
                <a:cs typeface="Arial"/>
              </a:rPr>
              <a:t>Work </a:t>
            </a:r>
            <a:r>
              <a:rPr sz="3800" spc="155" dirty="0">
                <a:solidFill>
                  <a:schemeClr val="bg1"/>
                </a:solidFill>
                <a:latin typeface="Arial"/>
                <a:cs typeface="Arial"/>
              </a:rPr>
              <a:t>with </a:t>
            </a:r>
            <a:r>
              <a:rPr sz="3800" spc="-5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3800" spc="-6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spc="-6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800" spc="110" dirty="0">
                <a:solidFill>
                  <a:schemeClr val="bg1"/>
                </a:solidFill>
                <a:latin typeface="Arial"/>
                <a:cs typeface="Arial"/>
              </a:rPr>
              <a:t>coach</a:t>
            </a:r>
            <a:r>
              <a:rPr lang="en-US" sz="3800" spc="110" dirty="0">
                <a:solidFill>
                  <a:schemeClr val="bg1"/>
                </a:solidFill>
                <a:latin typeface="Arial"/>
                <a:cs typeface="Arial"/>
              </a:rPr>
              <a:t> or coaching buddy</a:t>
            </a:r>
            <a:endParaRPr sz="3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F0854467-D7C7-4CA7-BEF9-B35F0CF424C3}"/>
              </a:ext>
            </a:extLst>
          </p:cNvPr>
          <p:cNvSpPr txBox="1"/>
          <p:nvPr/>
        </p:nvSpPr>
        <p:spPr>
          <a:xfrm>
            <a:off x="17294271" y="9483949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24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A0923-1F47-4F16-B090-29F9A27D44DA}"/>
              </a:ext>
            </a:extLst>
          </p:cNvPr>
          <p:cNvSpPr txBox="1"/>
          <p:nvPr/>
        </p:nvSpPr>
        <p:spPr>
          <a:xfrm>
            <a:off x="13715282" y="8360975"/>
            <a:ext cx="3835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spc="175" dirty="0">
                <a:solidFill>
                  <a:schemeClr val="bg1"/>
                </a:solidFill>
                <a:latin typeface="Arial"/>
                <a:cs typeface="Arial"/>
              </a:rPr>
              <a:t>Consult an outside advisor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1F5121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4670" y="1222969"/>
            <a:ext cx="13877925" cy="8362950"/>
          </a:xfrm>
          <a:custGeom>
            <a:avLst/>
            <a:gdLst/>
            <a:ahLst/>
            <a:cxnLst/>
            <a:rect l="l" t="t" r="r" b="b"/>
            <a:pathLst>
              <a:path w="13877925" h="8362950">
                <a:moveTo>
                  <a:pt x="0" y="0"/>
                </a:moveTo>
                <a:lnTo>
                  <a:pt x="13877925" y="0"/>
                </a:lnTo>
                <a:lnTo>
                  <a:pt x="13877925" y="8362950"/>
                </a:lnTo>
                <a:lnTo>
                  <a:pt x="0" y="83629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86507" y="3285132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85377" y="1646545"/>
            <a:ext cx="792797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330" dirty="0">
                <a:solidFill>
                  <a:srgbClr val="5F8368"/>
                </a:solidFill>
                <a:latin typeface="Times New Roman"/>
                <a:cs typeface="Times New Roman"/>
              </a:rPr>
              <a:t>#6: </a:t>
            </a:r>
            <a:r>
              <a:rPr sz="6400" b="1" spc="-170" dirty="0">
                <a:solidFill>
                  <a:srgbClr val="5F8368"/>
                </a:solidFill>
                <a:latin typeface="Times New Roman"/>
                <a:cs typeface="Times New Roman"/>
              </a:rPr>
              <a:t>BRAVE</a:t>
            </a:r>
            <a:r>
              <a:rPr sz="6400" b="1" spc="-355" dirty="0">
                <a:solidFill>
                  <a:srgbClr val="5F8368"/>
                </a:solidFill>
                <a:latin typeface="Times New Roman"/>
                <a:cs typeface="Times New Roman"/>
              </a:rPr>
              <a:t> </a:t>
            </a:r>
            <a:r>
              <a:rPr sz="6400" b="1" spc="-90" dirty="0">
                <a:solidFill>
                  <a:srgbClr val="5F8368"/>
                </a:solidFill>
                <a:latin typeface="Times New Roman"/>
                <a:cs typeface="Times New Roman"/>
              </a:rPr>
              <a:t>SERVICE</a:t>
            </a:r>
            <a:endParaRPr sz="6400" dirty="0">
              <a:solidFill>
                <a:srgbClr val="5F8368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7981" y="3050105"/>
            <a:ext cx="11153140" cy="515076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5740"/>
              </a:lnSpc>
              <a:spcBef>
                <a:spcPts val="305"/>
              </a:spcBef>
            </a:pPr>
            <a:r>
              <a:rPr sz="4800" b="1" spc="210" dirty="0">
                <a:solidFill>
                  <a:srgbClr val="4A6651"/>
                </a:solidFill>
                <a:latin typeface="Trebuchet MS" panose="020B0603020202020204" pitchFamily="34" charset="0"/>
                <a:cs typeface="Times New Roman"/>
              </a:rPr>
              <a:t>“</a:t>
            </a:r>
            <a:r>
              <a:rPr sz="4000" b="1" spc="21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sz="4000" b="1" spc="19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4000" b="1" spc="24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happiest </a:t>
            </a:r>
            <a:r>
              <a:rPr sz="4000" b="1" spc="3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 </a:t>
            </a:r>
            <a:r>
              <a:rPr sz="4000" b="1" spc="26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demonstrating </a:t>
            </a:r>
            <a:r>
              <a:rPr sz="4000" b="1" spc="25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4000" b="1" spc="23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sz="4000" b="1" spc="18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</a:t>
            </a:r>
            <a:r>
              <a:rPr sz="4000" b="1" spc="-74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2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4000" b="1" spc="2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21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4000" b="1" spc="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29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sz="4000" b="1" spc="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22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4000" b="1" spc="1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23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4000" b="1" spc="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2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sz="4000" b="1" spc="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21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4000" b="1" spc="1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27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themselves,</a:t>
            </a:r>
            <a:r>
              <a:rPr lang="en-US" sz="4000" b="1" spc="27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229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</a:t>
            </a:r>
            <a:r>
              <a:rPr sz="4000" b="1" spc="24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sz="4000" b="1" spc="22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4000" b="1" spc="21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4000" b="1" spc="10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  <a:r>
              <a:rPr sz="4000" b="1" spc="245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Intentions </a:t>
            </a:r>
            <a:r>
              <a:rPr sz="4000" b="1" spc="25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b="1" spc="25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24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</a:t>
            </a:r>
            <a:r>
              <a:rPr sz="4000" b="1" spc="16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4000" b="1" spc="16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 </a:t>
            </a:r>
            <a:r>
              <a:rPr sz="4000" b="1" spc="200" dirty="0">
                <a:solidFill>
                  <a:srgbClr val="4A6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others.”</a:t>
            </a:r>
            <a:endParaRPr sz="4800" dirty="0">
              <a:solidFill>
                <a:srgbClr val="4A6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550"/>
              </a:spcBef>
            </a:pPr>
            <a:r>
              <a:rPr sz="4800" b="1" i="1" spc="290" dirty="0">
                <a:solidFill>
                  <a:srgbClr val="4A6651"/>
                </a:solidFill>
                <a:latin typeface="Times New Roman"/>
                <a:cs typeface="Times New Roman"/>
              </a:rPr>
              <a:t>Maria Nemeth </a:t>
            </a:r>
            <a:r>
              <a:rPr sz="4800" b="1" i="1" spc="910" dirty="0">
                <a:solidFill>
                  <a:srgbClr val="4A6651"/>
                </a:solidFill>
                <a:latin typeface="Times New Roman"/>
                <a:cs typeface="Times New Roman"/>
              </a:rPr>
              <a:t>–</a:t>
            </a:r>
            <a:r>
              <a:rPr sz="4800" b="1" i="1" spc="-360" dirty="0">
                <a:solidFill>
                  <a:srgbClr val="4A6651"/>
                </a:solidFill>
                <a:latin typeface="Times New Roman"/>
                <a:cs typeface="Times New Roman"/>
              </a:rPr>
              <a:t> </a:t>
            </a:r>
            <a:r>
              <a:rPr sz="4800" b="1" i="1" spc="200" dirty="0">
                <a:solidFill>
                  <a:srgbClr val="4A6651"/>
                </a:solidFill>
                <a:latin typeface="Times New Roman"/>
                <a:cs typeface="Times New Roman"/>
              </a:rPr>
              <a:t>The </a:t>
            </a:r>
            <a:r>
              <a:rPr sz="4800" b="1" i="1" spc="135" dirty="0">
                <a:solidFill>
                  <a:srgbClr val="4A6651"/>
                </a:solidFill>
                <a:latin typeface="Times New Roman"/>
                <a:cs typeface="Times New Roman"/>
              </a:rPr>
              <a:t>Energy </a:t>
            </a:r>
            <a:r>
              <a:rPr sz="4800" b="1" i="1" spc="110" dirty="0">
                <a:solidFill>
                  <a:srgbClr val="4A6651"/>
                </a:solidFill>
                <a:latin typeface="Times New Roman"/>
                <a:cs typeface="Times New Roman"/>
              </a:rPr>
              <a:t>of </a:t>
            </a:r>
            <a:r>
              <a:rPr sz="4800" b="1" i="1" spc="195" dirty="0">
                <a:solidFill>
                  <a:srgbClr val="4A6651"/>
                </a:solidFill>
                <a:latin typeface="Times New Roman"/>
                <a:cs typeface="Times New Roman"/>
              </a:rPr>
              <a:t>Money</a:t>
            </a:r>
            <a:endParaRPr sz="4800" dirty="0">
              <a:solidFill>
                <a:srgbClr val="4A6651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A011523-F3BA-485B-BF96-A92240919D52}"/>
              </a:ext>
            </a:extLst>
          </p:cNvPr>
          <p:cNvSpPr txBox="1"/>
          <p:nvPr/>
        </p:nvSpPr>
        <p:spPr>
          <a:xfrm>
            <a:off x="17321777" y="9557197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25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1" y="1866900"/>
            <a:ext cx="9829800" cy="6851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700"/>
              </a:lnSpc>
              <a:spcBef>
                <a:spcPts val="100"/>
              </a:spcBef>
            </a:pPr>
            <a:r>
              <a:rPr sz="6400" spc="-210" dirty="0">
                <a:solidFill>
                  <a:srgbClr val="4A6651"/>
                </a:solidFill>
                <a:latin typeface="Palatino Linotype"/>
                <a:cs typeface="Palatino Linotype"/>
              </a:rPr>
              <a:t>You </a:t>
            </a:r>
            <a:r>
              <a:rPr sz="6400" spc="-10" dirty="0">
                <a:solidFill>
                  <a:srgbClr val="4A6651"/>
                </a:solidFill>
                <a:latin typeface="Palatino Linotype"/>
                <a:cs typeface="Palatino Linotype"/>
              </a:rPr>
              <a:t>don't </a:t>
            </a:r>
            <a:r>
              <a:rPr sz="6400" spc="-80" dirty="0">
                <a:solidFill>
                  <a:srgbClr val="4A6651"/>
                </a:solidFill>
                <a:latin typeface="Palatino Linotype"/>
                <a:cs typeface="Palatino Linotype"/>
              </a:rPr>
              <a:t>have </a:t>
            </a:r>
            <a:r>
              <a:rPr sz="6400" spc="90" dirty="0">
                <a:solidFill>
                  <a:srgbClr val="4A6651"/>
                </a:solidFill>
                <a:latin typeface="Palatino Linotype"/>
                <a:cs typeface="Palatino Linotype"/>
              </a:rPr>
              <a:t>to </a:t>
            </a:r>
            <a:r>
              <a:rPr sz="6400" spc="105" dirty="0">
                <a:solidFill>
                  <a:srgbClr val="4A6651"/>
                </a:solidFill>
                <a:latin typeface="Palatino Linotype"/>
                <a:cs typeface="Palatino Linotype"/>
              </a:rPr>
              <a:t>risk </a:t>
            </a:r>
            <a:r>
              <a:rPr sz="6400" spc="-484" dirty="0">
                <a:solidFill>
                  <a:srgbClr val="4A6651"/>
                </a:solidFill>
                <a:latin typeface="Palatino Linotype"/>
                <a:cs typeface="Palatino Linotype"/>
              </a:rPr>
              <a:t>ANYTHIN</a:t>
            </a:r>
            <a:r>
              <a:rPr lang="en-US" sz="6400" spc="-484" dirty="0">
                <a:solidFill>
                  <a:srgbClr val="4A6651"/>
                </a:solidFill>
                <a:latin typeface="Palatino Linotype"/>
                <a:cs typeface="Palatino Linotype"/>
              </a:rPr>
              <a:t>G </a:t>
            </a:r>
            <a:r>
              <a:rPr sz="6400" spc="90" dirty="0">
                <a:solidFill>
                  <a:srgbClr val="4A6651"/>
                </a:solidFill>
                <a:latin typeface="Palatino Linotype"/>
                <a:cs typeface="Palatino Linotype"/>
              </a:rPr>
              <a:t>to</a:t>
            </a:r>
            <a:r>
              <a:rPr lang="en-US" sz="6400" spc="90" dirty="0">
                <a:solidFill>
                  <a:srgbClr val="4A6651"/>
                </a:solidFill>
                <a:latin typeface="Palatino Linotype"/>
                <a:cs typeface="Palatino Linotype"/>
              </a:rPr>
              <a:t> </a:t>
            </a:r>
            <a:r>
              <a:rPr sz="6400" spc="50" dirty="0">
                <a:solidFill>
                  <a:srgbClr val="4A6651"/>
                </a:solidFill>
                <a:latin typeface="Palatino Linotype"/>
                <a:cs typeface="Palatino Linotype"/>
              </a:rPr>
              <a:t>get on </a:t>
            </a:r>
            <a:r>
              <a:rPr sz="6400" spc="125" dirty="0">
                <a:solidFill>
                  <a:srgbClr val="4A6651"/>
                </a:solidFill>
                <a:latin typeface="Palatino Linotype"/>
                <a:cs typeface="Palatino Linotype"/>
              </a:rPr>
              <a:t>the </a:t>
            </a:r>
            <a:r>
              <a:rPr sz="6400" spc="10" dirty="0">
                <a:solidFill>
                  <a:srgbClr val="4A6651"/>
                </a:solidFill>
                <a:latin typeface="Palatino Linotype"/>
                <a:cs typeface="Palatino Linotype"/>
              </a:rPr>
              <a:t>path </a:t>
            </a:r>
            <a:r>
              <a:rPr sz="6400" spc="90" dirty="0">
                <a:solidFill>
                  <a:srgbClr val="4A6651"/>
                </a:solidFill>
                <a:latin typeface="Palatino Linotype"/>
                <a:cs typeface="Palatino Linotype"/>
              </a:rPr>
              <a:t>to </a:t>
            </a:r>
            <a:r>
              <a:rPr sz="6400" spc="130" dirty="0">
                <a:solidFill>
                  <a:srgbClr val="4A6651"/>
                </a:solidFill>
                <a:latin typeface="Palatino Linotype"/>
                <a:cs typeface="Palatino Linotype"/>
              </a:rPr>
              <a:t>more </a:t>
            </a:r>
            <a:r>
              <a:rPr sz="6400" spc="40" dirty="0">
                <a:solidFill>
                  <a:srgbClr val="4A6651"/>
                </a:solidFill>
                <a:latin typeface="Palatino Linotype"/>
                <a:cs typeface="Palatino Linotype"/>
              </a:rPr>
              <a:t>thrilling</a:t>
            </a:r>
            <a:r>
              <a:rPr lang="en-US" sz="6400" spc="40" dirty="0">
                <a:solidFill>
                  <a:srgbClr val="4A6651"/>
                </a:solidFill>
                <a:latin typeface="Palatino Linotype"/>
                <a:cs typeface="Palatino Linotype"/>
              </a:rPr>
              <a:t> </a:t>
            </a:r>
            <a:r>
              <a:rPr sz="6400" spc="-30" dirty="0">
                <a:solidFill>
                  <a:srgbClr val="4A6651"/>
                </a:solidFill>
                <a:latin typeface="Palatino Linotype"/>
                <a:cs typeface="Palatino Linotype"/>
              </a:rPr>
              <a:t>work.</a:t>
            </a:r>
            <a:endParaRPr sz="6400" dirty="0">
              <a:solidFill>
                <a:srgbClr val="4A6651"/>
              </a:solidFill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endParaRPr lang="en-US" sz="8600" dirty="0">
              <a:solidFill>
                <a:srgbClr val="4A665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400" spc="30" dirty="0">
                <a:solidFill>
                  <a:srgbClr val="4A6651"/>
                </a:solidFill>
                <a:latin typeface="Palatino Linotype"/>
                <a:cs typeface="Palatino Linotype"/>
              </a:rPr>
              <a:t>Just </a:t>
            </a:r>
            <a:r>
              <a:rPr sz="6400" spc="-140" dirty="0">
                <a:solidFill>
                  <a:srgbClr val="4A6651"/>
                </a:solidFill>
                <a:latin typeface="Palatino Linotype"/>
                <a:cs typeface="Palatino Linotype"/>
              </a:rPr>
              <a:t>EXPLORE</a:t>
            </a:r>
            <a:r>
              <a:rPr sz="6400" spc="-60" dirty="0">
                <a:solidFill>
                  <a:srgbClr val="4A6651"/>
                </a:solidFill>
                <a:latin typeface="Palatino Linotype"/>
                <a:cs typeface="Palatino Linotype"/>
              </a:rPr>
              <a:t> </a:t>
            </a:r>
            <a:r>
              <a:rPr sz="6400" spc="60" dirty="0">
                <a:solidFill>
                  <a:srgbClr val="4A6651"/>
                </a:solidFill>
                <a:latin typeface="Palatino Linotype"/>
                <a:cs typeface="Palatino Linotype"/>
              </a:rPr>
              <a:t>it.</a:t>
            </a:r>
            <a:endParaRPr sz="6400" dirty="0">
              <a:solidFill>
                <a:srgbClr val="4A665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25200" y="1177909"/>
            <a:ext cx="0" cy="8229600"/>
          </a:xfrm>
          <a:custGeom>
            <a:avLst/>
            <a:gdLst/>
            <a:ahLst/>
            <a:cxnLst/>
            <a:rect l="l" t="t" r="r" b="b"/>
            <a:pathLst>
              <a:path h="8229600">
                <a:moveTo>
                  <a:pt x="0" y="0"/>
                </a:moveTo>
                <a:lnTo>
                  <a:pt x="0" y="8229600"/>
                </a:lnTo>
              </a:path>
            </a:pathLst>
          </a:custGeom>
          <a:ln w="3810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2EE2A17-510C-4CBA-761E-DA6ADA27365A}"/>
              </a:ext>
            </a:extLst>
          </p:cNvPr>
          <p:cNvSpPr/>
          <p:nvPr/>
        </p:nvSpPr>
        <p:spPr>
          <a:xfrm>
            <a:off x="14902717" y="0"/>
            <a:ext cx="3423285" cy="10287000"/>
          </a:xfrm>
          <a:custGeom>
            <a:avLst/>
            <a:gdLst/>
            <a:ahLst/>
            <a:cxnLst/>
            <a:rect l="l" t="t" r="r" b="b"/>
            <a:pathLst>
              <a:path w="3423284" h="10287000">
                <a:moveTo>
                  <a:pt x="0" y="0"/>
                </a:moveTo>
                <a:lnTo>
                  <a:pt x="0" y="10287000"/>
                </a:lnTo>
                <a:lnTo>
                  <a:pt x="3422963" y="10287000"/>
                </a:lnTo>
                <a:lnTo>
                  <a:pt x="3422963" y="0"/>
                </a:lnTo>
                <a:lnTo>
                  <a:pt x="0" y="0"/>
                </a:lnTo>
                <a:close/>
              </a:path>
            </a:pathLst>
          </a:custGeom>
          <a:solidFill>
            <a:srgbClr val="4A6651">
              <a:alpha val="74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Sun shining through the trees&#10;&#10;Description automatically generated">
            <a:extLst>
              <a:ext uri="{FF2B5EF4-FFF2-40B4-BE49-F238E27FC236}">
                <a16:creationId xmlns:a16="http://schemas.microsoft.com/office/drawing/2014/main" id="{C263CE77-2E80-4F1C-C85C-A69B3BED5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866900"/>
            <a:ext cx="67818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51" y="-114300"/>
            <a:ext cx="5914390" cy="10287000"/>
          </a:xfrm>
          <a:custGeom>
            <a:avLst/>
            <a:gdLst/>
            <a:ahLst/>
            <a:cxnLst/>
            <a:rect l="l" t="t" r="r" b="b"/>
            <a:pathLst>
              <a:path w="5914390" h="10287000">
                <a:moveTo>
                  <a:pt x="0" y="10287000"/>
                </a:moveTo>
                <a:lnTo>
                  <a:pt x="5913814" y="10287000"/>
                </a:lnTo>
                <a:lnTo>
                  <a:pt x="5913814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1F5121">
              <a:alpha val="29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86489" y="-114300"/>
            <a:ext cx="12374245" cy="8458200"/>
          </a:xfrm>
          <a:custGeom>
            <a:avLst/>
            <a:gdLst/>
            <a:ahLst/>
            <a:cxnLst/>
            <a:rect l="l" t="t" r="r" b="b"/>
            <a:pathLst>
              <a:path w="12374244" h="10287000">
                <a:moveTo>
                  <a:pt x="0" y="0"/>
                </a:moveTo>
                <a:lnTo>
                  <a:pt x="0" y="10287000"/>
                </a:lnTo>
                <a:lnTo>
                  <a:pt x="12374186" y="10287000"/>
                </a:lnTo>
                <a:lnTo>
                  <a:pt x="123741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9412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382" y="1265067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49165" y="1088502"/>
            <a:ext cx="4204335" cy="6504986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5590"/>
              </a:lnSpc>
              <a:spcBef>
                <a:spcPts val="325"/>
              </a:spcBef>
            </a:pPr>
            <a:r>
              <a:rPr sz="4700" b="1" spc="30" dirty="0">
                <a:solidFill>
                  <a:srgbClr val="4A6651"/>
                </a:solidFill>
                <a:latin typeface="Times New Roman"/>
                <a:cs typeface="Times New Roman"/>
              </a:rPr>
              <a:t>If </a:t>
            </a:r>
            <a:r>
              <a:rPr sz="4700" b="1" spc="235" dirty="0">
                <a:solidFill>
                  <a:srgbClr val="4A6651"/>
                </a:solidFill>
                <a:latin typeface="Times New Roman"/>
                <a:cs typeface="Times New Roman"/>
              </a:rPr>
              <a:t>you </a:t>
            </a:r>
            <a:r>
              <a:rPr sz="4700" b="1" spc="280" dirty="0">
                <a:solidFill>
                  <a:srgbClr val="4A6651"/>
                </a:solidFill>
                <a:latin typeface="Times New Roman"/>
                <a:cs typeface="Times New Roman"/>
              </a:rPr>
              <a:t>knew  </a:t>
            </a:r>
            <a:r>
              <a:rPr sz="4700" b="1" spc="235" dirty="0">
                <a:solidFill>
                  <a:srgbClr val="4A6651"/>
                </a:solidFill>
                <a:latin typeface="Times New Roman"/>
                <a:cs typeface="Times New Roman"/>
              </a:rPr>
              <a:t>you </a:t>
            </a:r>
            <a:r>
              <a:rPr sz="4700" b="1" spc="175" dirty="0">
                <a:solidFill>
                  <a:srgbClr val="4A6651"/>
                </a:solidFill>
                <a:latin typeface="Times New Roman"/>
                <a:cs typeface="Times New Roman"/>
              </a:rPr>
              <a:t>couldn’t  </a:t>
            </a:r>
            <a:r>
              <a:rPr sz="4700" b="1" spc="155" dirty="0">
                <a:solidFill>
                  <a:srgbClr val="4A6651"/>
                </a:solidFill>
                <a:latin typeface="Times New Roman"/>
                <a:cs typeface="Times New Roman"/>
              </a:rPr>
              <a:t>fail </a:t>
            </a:r>
            <a:r>
              <a:rPr sz="4700" b="1" spc="210" dirty="0">
                <a:solidFill>
                  <a:srgbClr val="4A6651"/>
                </a:solidFill>
                <a:latin typeface="Times New Roman"/>
                <a:cs typeface="Times New Roman"/>
              </a:rPr>
              <a:t>and </a:t>
            </a:r>
            <a:r>
              <a:rPr sz="4700" b="1" spc="150" dirty="0">
                <a:solidFill>
                  <a:srgbClr val="4A6651"/>
                </a:solidFill>
                <a:latin typeface="Times New Roman"/>
                <a:cs typeface="Times New Roman"/>
              </a:rPr>
              <a:t>it  </a:t>
            </a:r>
            <a:r>
              <a:rPr sz="4700" b="1" spc="270" dirty="0">
                <a:solidFill>
                  <a:srgbClr val="4A6651"/>
                </a:solidFill>
                <a:latin typeface="Times New Roman"/>
                <a:cs typeface="Times New Roman"/>
              </a:rPr>
              <a:t>would </a:t>
            </a:r>
            <a:r>
              <a:rPr sz="4700" b="1" spc="160" dirty="0">
                <a:solidFill>
                  <a:srgbClr val="4A6651"/>
                </a:solidFill>
                <a:latin typeface="Times New Roman"/>
                <a:cs typeface="Times New Roman"/>
              </a:rPr>
              <a:t>all</a:t>
            </a:r>
            <a:r>
              <a:rPr sz="4700" b="1" spc="-330" dirty="0">
                <a:solidFill>
                  <a:srgbClr val="4A6651"/>
                </a:solidFill>
                <a:latin typeface="Times New Roman"/>
                <a:cs typeface="Times New Roman"/>
              </a:rPr>
              <a:t> </a:t>
            </a:r>
            <a:r>
              <a:rPr sz="4700" b="1" spc="245" dirty="0">
                <a:solidFill>
                  <a:srgbClr val="4A6651"/>
                </a:solidFill>
                <a:latin typeface="Times New Roman"/>
                <a:cs typeface="Times New Roman"/>
              </a:rPr>
              <a:t>work  </a:t>
            </a:r>
            <a:r>
              <a:rPr sz="4700" b="1" spc="235" dirty="0">
                <a:solidFill>
                  <a:srgbClr val="4A6651"/>
                </a:solidFill>
                <a:latin typeface="Times New Roman"/>
                <a:cs typeface="Times New Roman"/>
              </a:rPr>
              <a:t>out  </a:t>
            </a:r>
            <a:r>
              <a:rPr sz="4700" b="1" spc="190" dirty="0">
                <a:solidFill>
                  <a:srgbClr val="4A6651"/>
                </a:solidFill>
                <a:latin typeface="Times New Roman"/>
                <a:cs typeface="Times New Roman"/>
              </a:rPr>
              <a:t>beautifully,  </a:t>
            </a:r>
            <a:r>
              <a:rPr sz="4700" b="1" spc="210" dirty="0">
                <a:solidFill>
                  <a:srgbClr val="4A6651"/>
                </a:solidFill>
                <a:latin typeface="Times New Roman"/>
                <a:cs typeface="Times New Roman"/>
              </a:rPr>
              <a:t>what </a:t>
            </a:r>
            <a:r>
              <a:rPr sz="4700" b="1" spc="270" dirty="0">
                <a:solidFill>
                  <a:srgbClr val="4A6651"/>
                </a:solidFill>
                <a:latin typeface="Times New Roman"/>
                <a:cs typeface="Times New Roman"/>
              </a:rPr>
              <a:t>would  </a:t>
            </a:r>
            <a:r>
              <a:rPr sz="4700" b="1" spc="235" dirty="0">
                <a:solidFill>
                  <a:srgbClr val="4A6651"/>
                </a:solidFill>
                <a:latin typeface="Times New Roman"/>
                <a:cs typeface="Times New Roman"/>
              </a:rPr>
              <a:t>you </a:t>
            </a:r>
            <a:r>
              <a:rPr sz="4700" b="1" spc="250" dirty="0">
                <a:solidFill>
                  <a:srgbClr val="4A6651"/>
                </a:solidFill>
                <a:latin typeface="Times New Roman"/>
                <a:cs typeface="Times New Roman"/>
              </a:rPr>
              <a:t>explore </a:t>
            </a:r>
            <a:r>
              <a:rPr sz="4700" b="1" spc="225" dirty="0">
                <a:solidFill>
                  <a:srgbClr val="4A6651"/>
                </a:solidFill>
                <a:latin typeface="Times New Roman"/>
                <a:cs typeface="Times New Roman"/>
              </a:rPr>
              <a:t>or  </a:t>
            </a:r>
            <a:r>
              <a:rPr sz="4700" b="1" spc="240" dirty="0">
                <a:solidFill>
                  <a:srgbClr val="4A6651"/>
                </a:solidFill>
                <a:latin typeface="Times New Roman"/>
                <a:cs typeface="Times New Roman"/>
              </a:rPr>
              <a:t>pursue?</a:t>
            </a:r>
            <a:endParaRPr sz="4700" dirty="0">
              <a:solidFill>
                <a:srgbClr val="4A665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14348" y="1000761"/>
            <a:ext cx="65639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9905" algn="l"/>
                <a:tab pos="3166745" algn="l"/>
                <a:tab pos="5234940" algn="l"/>
              </a:tabLst>
            </a:pPr>
            <a:r>
              <a:rPr sz="3200" spc="610" dirty="0">
                <a:solidFill>
                  <a:srgbClr val="28442D"/>
                </a:solidFill>
                <a:latin typeface="Arial"/>
                <a:cs typeface="Arial"/>
              </a:rPr>
              <a:t>W</a:t>
            </a:r>
            <a:r>
              <a:rPr sz="3200" spc="340" dirty="0">
                <a:solidFill>
                  <a:srgbClr val="28442D"/>
                </a:solidFill>
                <a:latin typeface="Arial"/>
                <a:cs typeface="Arial"/>
              </a:rPr>
              <a:t>r</a:t>
            </a:r>
            <a:r>
              <a:rPr sz="3200" spc="270" dirty="0">
                <a:solidFill>
                  <a:srgbClr val="28442D"/>
                </a:solidFill>
                <a:latin typeface="Arial"/>
                <a:cs typeface="Arial"/>
              </a:rPr>
              <a:t>i</a:t>
            </a:r>
            <a:r>
              <a:rPr sz="3200" spc="465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200" spc="380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sz="3200" spc="340" dirty="0">
                <a:solidFill>
                  <a:srgbClr val="28442D"/>
                </a:solidFill>
                <a:latin typeface="Arial"/>
                <a:cs typeface="Arial"/>
              </a:rPr>
              <a:t>r</a:t>
            </a:r>
            <a:r>
              <a:rPr sz="3200" spc="-45" dirty="0">
                <a:solidFill>
                  <a:srgbClr val="28442D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200" spc="575" dirty="0">
                <a:solidFill>
                  <a:srgbClr val="28442D"/>
                </a:solidFill>
                <a:latin typeface="Arial"/>
                <a:cs typeface="Arial"/>
              </a:rPr>
              <a:t>w</a:t>
            </a:r>
            <a:r>
              <a:rPr sz="3200" spc="340" dirty="0">
                <a:solidFill>
                  <a:srgbClr val="28442D"/>
                </a:solidFill>
                <a:latin typeface="Arial"/>
                <a:cs typeface="Arial"/>
              </a:rPr>
              <a:t>r</a:t>
            </a:r>
            <a:r>
              <a:rPr sz="3200" spc="270" dirty="0">
                <a:solidFill>
                  <a:srgbClr val="28442D"/>
                </a:solidFill>
                <a:latin typeface="Arial"/>
                <a:cs typeface="Arial"/>
              </a:rPr>
              <a:t>i</a:t>
            </a:r>
            <a:r>
              <a:rPr sz="3200" spc="465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200" spc="380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sz="3200" spc="-170" dirty="0">
                <a:solidFill>
                  <a:srgbClr val="28442D"/>
                </a:solidFill>
                <a:latin typeface="Arial"/>
                <a:cs typeface="Arial"/>
              </a:rPr>
              <a:t>,</a:t>
            </a:r>
            <a:r>
              <a:rPr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200" spc="465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200" spc="380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sz="3200" spc="245" dirty="0">
                <a:solidFill>
                  <a:srgbClr val="28442D"/>
                </a:solidFill>
                <a:latin typeface="Arial"/>
                <a:cs typeface="Arial"/>
              </a:rPr>
              <a:t>a</a:t>
            </a:r>
            <a:r>
              <a:rPr sz="3200" spc="440" dirty="0">
                <a:solidFill>
                  <a:srgbClr val="28442D"/>
                </a:solidFill>
                <a:latin typeface="Arial"/>
                <a:cs typeface="Arial"/>
              </a:rPr>
              <a:t>c</a:t>
            </a:r>
            <a:r>
              <a:rPr sz="3200" spc="370" dirty="0">
                <a:solidFill>
                  <a:srgbClr val="28442D"/>
                </a:solidFill>
                <a:latin typeface="Arial"/>
                <a:cs typeface="Arial"/>
              </a:rPr>
              <a:t>h</a:t>
            </a:r>
            <a:r>
              <a:rPr sz="3200" spc="380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sz="3200" spc="340" dirty="0">
                <a:solidFill>
                  <a:srgbClr val="28442D"/>
                </a:solidFill>
                <a:latin typeface="Arial"/>
                <a:cs typeface="Arial"/>
              </a:rPr>
              <a:t>r</a:t>
            </a:r>
            <a:r>
              <a:rPr sz="3200" spc="-45" dirty="0">
                <a:solidFill>
                  <a:srgbClr val="28442D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200" spc="465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200" spc="380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sz="3200" spc="245" dirty="0">
                <a:solidFill>
                  <a:srgbClr val="28442D"/>
                </a:solidFill>
                <a:latin typeface="Arial"/>
                <a:cs typeface="Arial"/>
              </a:rPr>
              <a:t>a</a:t>
            </a:r>
            <a:r>
              <a:rPr sz="3200" spc="440" dirty="0">
                <a:solidFill>
                  <a:srgbClr val="28442D"/>
                </a:solidFill>
                <a:latin typeface="Arial"/>
                <a:cs typeface="Arial"/>
              </a:rPr>
              <a:t>c</a:t>
            </a:r>
            <a:r>
              <a:rPr sz="3200" spc="370" dirty="0">
                <a:solidFill>
                  <a:srgbClr val="28442D"/>
                </a:solidFill>
                <a:latin typeface="Arial"/>
                <a:cs typeface="Arial"/>
              </a:rPr>
              <a:t>h</a:t>
            </a:r>
            <a:r>
              <a:rPr sz="3200" spc="-285" dirty="0">
                <a:solidFill>
                  <a:srgbClr val="28442D"/>
                </a:solidFill>
                <a:latin typeface="Arial"/>
                <a:cs typeface="Arial"/>
              </a:rPr>
              <a:t>.</a:t>
            </a:r>
            <a:endParaRPr sz="3200" dirty="0">
              <a:solidFill>
                <a:srgbClr val="28442D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44722" y="1126579"/>
            <a:ext cx="742950" cy="0"/>
          </a:xfrm>
          <a:custGeom>
            <a:avLst/>
            <a:gdLst/>
            <a:ahLst/>
            <a:cxnLst/>
            <a:rect l="l" t="t" r="r" b="b"/>
            <a:pathLst>
              <a:path w="742950">
                <a:moveTo>
                  <a:pt x="0" y="0"/>
                </a:moveTo>
                <a:lnTo>
                  <a:pt x="742950" y="0"/>
                </a:lnTo>
              </a:path>
            </a:pathLst>
          </a:custGeom>
          <a:ln w="5715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1385" y="1098004"/>
            <a:ext cx="0" cy="998219"/>
          </a:xfrm>
          <a:custGeom>
            <a:avLst/>
            <a:gdLst/>
            <a:ahLst/>
            <a:cxnLst/>
            <a:rect l="l" t="t" r="r" b="b"/>
            <a:pathLst>
              <a:path h="998219">
                <a:moveTo>
                  <a:pt x="0" y="0"/>
                </a:moveTo>
                <a:lnTo>
                  <a:pt x="0" y="997867"/>
                </a:lnTo>
              </a:path>
            </a:pathLst>
          </a:custGeom>
          <a:ln w="66675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1385" y="2153022"/>
            <a:ext cx="0" cy="5864225"/>
          </a:xfrm>
          <a:custGeom>
            <a:avLst/>
            <a:gdLst/>
            <a:ahLst/>
            <a:cxnLst/>
            <a:rect l="l" t="t" r="r" b="b"/>
            <a:pathLst>
              <a:path h="5864225">
                <a:moveTo>
                  <a:pt x="0" y="0"/>
                </a:moveTo>
                <a:lnTo>
                  <a:pt x="0" y="5863654"/>
                </a:lnTo>
              </a:path>
            </a:pathLst>
          </a:custGeom>
          <a:ln w="66675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7171" y="8045250"/>
            <a:ext cx="45719" cy="1451387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302"/>
                </a:lnTo>
              </a:path>
            </a:pathLst>
          </a:custGeom>
          <a:ln w="66675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78047" y="2124447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625" y="0"/>
                </a:lnTo>
              </a:path>
            </a:pathLst>
          </a:custGeom>
          <a:ln w="5715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41871" y="1620970"/>
            <a:ext cx="8943975" cy="391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900"/>
              </a:lnSpc>
              <a:spcBef>
                <a:spcPts val="100"/>
              </a:spcBef>
              <a:tabLst>
                <a:tab pos="460375" algn="l"/>
                <a:tab pos="1152525" algn="l"/>
                <a:tab pos="1413510" algn="l"/>
                <a:tab pos="1750060" algn="l"/>
                <a:tab pos="2421890" algn="l"/>
                <a:tab pos="2624455" algn="l"/>
                <a:tab pos="3215640" algn="l"/>
                <a:tab pos="3917950" algn="l"/>
                <a:tab pos="4316095" algn="l"/>
                <a:tab pos="5882005" algn="l"/>
                <a:tab pos="7038975" algn="l"/>
                <a:tab pos="8709660" algn="l"/>
              </a:tabLst>
            </a:pPr>
            <a:r>
              <a:rPr sz="3200" spc="-100" dirty="0">
                <a:solidFill>
                  <a:srgbClr val="28442D"/>
                </a:solidFill>
                <a:latin typeface="Arial"/>
                <a:cs typeface="Arial"/>
              </a:rPr>
              <a:t>I</a:t>
            </a:r>
            <a:r>
              <a:rPr sz="3200" spc="-605" dirty="0">
                <a:solidFill>
                  <a:srgbClr val="28442D"/>
                </a:solidFill>
                <a:latin typeface="Arial"/>
                <a:cs typeface="Arial"/>
              </a:rPr>
              <a:t> </a:t>
            </a:r>
            <a:r>
              <a:rPr sz="3200" spc="165" dirty="0">
                <a:solidFill>
                  <a:srgbClr val="28442D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200" spc="415" dirty="0">
                <a:solidFill>
                  <a:srgbClr val="28442D"/>
                </a:solidFill>
                <a:latin typeface="Arial"/>
                <a:cs typeface="Arial"/>
              </a:rPr>
              <a:t>y</a:t>
            </a:r>
            <a:r>
              <a:rPr sz="3200" spc="405" dirty="0">
                <a:solidFill>
                  <a:srgbClr val="28442D"/>
                </a:solidFill>
                <a:latin typeface="Arial"/>
                <a:cs typeface="Arial"/>
              </a:rPr>
              <a:t>o</a:t>
            </a:r>
            <a:r>
              <a:rPr sz="3200" spc="120" dirty="0">
                <a:solidFill>
                  <a:srgbClr val="28442D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200" spc="575" dirty="0">
                <a:solidFill>
                  <a:srgbClr val="28442D"/>
                </a:solidFill>
                <a:latin typeface="Arial"/>
                <a:cs typeface="Arial"/>
              </a:rPr>
              <a:t>w</a:t>
            </a:r>
            <a:r>
              <a:rPr sz="3200" spc="245" dirty="0">
                <a:solidFill>
                  <a:srgbClr val="28442D"/>
                </a:solidFill>
                <a:latin typeface="Arial"/>
                <a:cs typeface="Arial"/>
              </a:rPr>
              <a:t>a</a:t>
            </a:r>
            <a:r>
              <a:rPr sz="3200" spc="370" dirty="0">
                <a:solidFill>
                  <a:srgbClr val="28442D"/>
                </a:solidFill>
                <a:latin typeface="Arial"/>
                <a:cs typeface="Arial"/>
              </a:rPr>
              <a:t>n</a:t>
            </a:r>
            <a:r>
              <a:rPr sz="3200" spc="180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200" spc="465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200" spc="120" dirty="0">
                <a:solidFill>
                  <a:srgbClr val="28442D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200" spc="475" dirty="0">
                <a:solidFill>
                  <a:srgbClr val="28442D"/>
                </a:solidFill>
                <a:latin typeface="Arial"/>
                <a:cs typeface="Arial"/>
              </a:rPr>
              <a:t>b</a:t>
            </a:r>
            <a:r>
              <a:rPr sz="3200" spc="95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200" spc="-40" dirty="0">
                <a:solidFill>
                  <a:srgbClr val="28442D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200" spc="575" dirty="0">
                <a:solidFill>
                  <a:srgbClr val="28442D"/>
                </a:solidFill>
                <a:latin typeface="Arial"/>
                <a:cs typeface="Arial"/>
              </a:rPr>
              <a:t>w</a:t>
            </a:r>
            <a:r>
              <a:rPr sz="3200" spc="340" dirty="0">
                <a:solidFill>
                  <a:srgbClr val="28442D"/>
                </a:solidFill>
                <a:latin typeface="Arial"/>
                <a:cs typeface="Arial"/>
              </a:rPr>
              <a:t>r</a:t>
            </a:r>
            <a:r>
              <a:rPr sz="3200" spc="270" dirty="0">
                <a:solidFill>
                  <a:srgbClr val="28442D"/>
                </a:solidFill>
                <a:latin typeface="Arial"/>
                <a:cs typeface="Arial"/>
              </a:rPr>
              <a:t>i</a:t>
            </a:r>
            <a:r>
              <a:rPr sz="3200" spc="465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200" spc="380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sz="3200" spc="340" dirty="0">
                <a:solidFill>
                  <a:srgbClr val="28442D"/>
                </a:solidFill>
                <a:latin typeface="Arial"/>
                <a:cs typeface="Arial"/>
              </a:rPr>
              <a:t>r</a:t>
            </a:r>
            <a:r>
              <a:rPr sz="3200" spc="-170" dirty="0">
                <a:solidFill>
                  <a:srgbClr val="28442D"/>
                </a:solidFill>
                <a:latin typeface="Arial"/>
                <a:cs typeface="Arial"/>
              </a:rPr>
              <a:t>,</a:t>
            </a:r>
            <a:r>
              <a:rPr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200" spc="240" dirty="0">
                <a:solidFill>
                  <a:srgbClr val="28442D"/>
                </a:solidFill>
                <a:latin typeface="Arial"/>
                <a:cs typeface="Arial"/>
              </a:rPr>
              <a:t>s</a:t>
            </a:r>
            <a:r>
              <a:rPr sz="3200" spc="465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200" spc="245" dirty="0">
                <a:solidFill>
                  <a:srgbClr val="28442D"/>
                </a:solidFill>
                <a:latin typeface="Arial"/>
                <a:cs typeface="Arial"/>
              </a:rPr>
              <a:t>a</a:t>
            </a:r>
            <a:r>
              <a:rPr sz="3200" spc="340" dirty="0">
                <a:solidFill>
                  <a:srgbClr val="28442D"/>
                </a:solidFill>
                <a:latin typeface="Arial"/>
                <a:cs typeface="Arial"/>
              </a:rPr>
              <a:t>r</a:t>
            </a:r>
            <a:r>
              <a:rPr sz="3200" spc="180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200" spc="575" dirty="0">
                <a:solidFill>
                  <a:srgbClr val="28442D"/>
                </a:solidFill>
                <a:latin typeface="Arial"/>
                <a:cs typeface="Arial"/>
              </a:rPr>
              <a:t>w</a:t>
            </a:r>
            <a:r>
              <a:rPr sz="3200" spc="340" dirty="0">
                <a:solidFill>
                  <a:srgbClr val="28442D"/>
                </a:solidFill>
                <a:latin typeface="Arial"/>
                <a:cs typeface="Arial"/>
              </a:rPr>
              <a:t>r</a:t>
            </a:r>
            <a:r>
              <a:rPr sz="3200" spc="270" dirty="0">
                <a:solidFill>
                  <a:srgbClr val="28442D"/>
                </a:solidFill>
                <a:latin typeface="Arial"/>
                <a:cs typeface="Arial"/>
              </a:rPr>
              <a:t>i</a:t>
            </a:r>
            <a:r>
              <a:rPr sz="3200" spc="465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200" spc="270" dirty="0">
                <a:solidFill>
                  <a:srgbClr val="28442D"/>
                </a:solidFill>
                <a:latin typeface="Arial"/>
                <a:cs typeface="Arial"/>
              </a:rPr>
              <a:t>i</a:t>
            </a:r>
            <a:r>
              <a:rPr sz="3200" spc="370" dirty="0">
                <a:solidFill>
                  <a:srgbClr val="28442D"/>
                </a:solidFill>
                <a:latin typeface="Arial"/>
                <a:cs typeface="Arial"/>
              </a:rPr>
              <a:t>n</a:t>
            </a:r>
            <a:r>
              <a:rPr sz="3200" spc="195" dirty="0">
                <a:solidFill>
                  <a:srgbClr val="28442D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200" spc="-25" dirty="0">
                <a:solidFill>
                  <a:srgbClr val="28442D"/>
                </a:solidFill>
                <a:latin typeface="Arial"/>
                <a:cs typeface="Arial"/>
              </a:rPr>
              <a:t>a  </a:t>
            </a:r>
            <a:r>
              <a:rPr sz="3200" spc="380" dirty="0">
                <a:solidFill>
                  <a:srgbClr val="28442D"/>
                </a:solidFill>
                <a:latin typeface="Arial"/>
                <a:cs typeface="Arial"/>
              </a:rPr>
              <a:t>blog	</a:t>
            </a:r>
            <a:r>
              <a:rPr sz="3200" spc="229" dirty="0">
                <a:solidFill>
                  <a:srgbClr val="28442D"/>
                </a:solidFill>
                <a:latin typeface="Arial"/>
                <a:cs typeface="Arial"/>
              </a:rPr>
              <a:t>or	</a:t>
            </a:r>
            <a:r>
              <a:rPr sz="3200" spc="165" dirty="0">
                <a:solidFill>
                  <a:srgbClr val="28442D"/>
                </a:solidFill>
                <a:latin typeface="Arial"/>
                <a:cs typeface="Arial"/>
              </a:rPr>
              <a:t>an	</a:t>
            </a:r>
            <a:r>
              <a:rPr sz="3200" spc="285" dirty="0">
                <a:solidFill>
                  <a:srgbClr val="28442D"/>
                </a:solidFill>
                <a:latin typeface="Arial"/>
                <a:cs typeface="Arial"/>
              </a:rPr>
              <a:t>article.</a:t>
            </a:r>
            <a:endParaRPr lang="en-US" sz="3200" dirty="0">
              <a:solidFill>
                <a:srgbClr val="28442D"/>
              </a:solidFill>
              <a:latin typeface="Arial"/>
              <a:cs typeface="Arial"/>
            </a:endParaRPr>
          </a:p>
          <a:p>
            <a:pPr marL="12700" marR="28575">
              <a:lnSpc>
                <a:spcPct val="134900"/>
              </a:lnSpc>
              <a:tabLst>
                <a:tab pos="1957705" algn="l"/>
                <a:tab pos="2818765" algn="l"/>
                <a:tab pos="4486275" algn="l"/>
                <a:tab pos="5439410" algn="l"/>
                <a:tab pos="6328410" algn="l"/>
                <a:tab pos="7281545" algn="l"/>
                <a:tab pos="8492490" algn="l"/>
              </a:tabLst>
            </a:pPr>
            <a:r>
              <a:rPr lang="en-US" sz="3200" spc="280" dirty="0">
                <a:solidFill>
                  <a:srgbClr val="28442D"/>
                </a:solidFill>
                <a:latin typeface="Arial"/>
                <a:cs typeface="Arial"/>
              </a:rPr>
              <a:t>B</a:t>
            </a:r>
            <a:r>
              <a:rPr lang="en-US" sz="3200" spc="380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lang="en-US" sz="3200" spc="440" dirty="0">
                <a:solidFill>
                  <a:srgbClr val="28442D"/>
                </a:solidFill>
                <a:latin typeface="Arial"/>
                <a:cs typeface="Arial"/>
              </a:rPr>
              <a:t>c</a:t>
            </a:r>
            <a:r>
              <a:rPr lang="en-US" sz="3200" spc="405" dirty="0">
                <a:solidFill>
                  <a:srgbClr val="28442D"/>
                </a:solidFill>
                <a:latin typeface="Arial"/>
                <a:cs typeface="Arial"/>
              </a:rPr>
              <a:t>o</a:t>
            </a:r>
            <a:r>
              <a:rPr lang="en-US" sz="3200" spc="560" dirty="0">
                <a:solidFill>
                  <a:srgbClr val="28442D"/>
                </a:solidFill>
                <a:latin typeface="Arial"/>
                <a:cs typeface="Arial"/>
              </a:rPr>
              <a:t>m</a:t>
            </a:r>
            <a:r>
              <a:rPr lang="en-US" sz="3200" spc="95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lang="en-US"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lang="en-US" sz="3200" spc="465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lang="en-US" sz="3200" spc="370" dirty="0">
                <a:solidFill>
                  <a:srgbClr val="28442D"/>
                </a:solidFill>
                <a:latin typeface="Arial"/>
                <a:cs typeface="Arial"/>
              </a:rPr>
              <a:t>h</a:t>
            </a:r>
            <a:r>
              <a:rPr lang="en-US" sz="3200" spc="95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lang="en-US"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lang="en-US" sz="3200" spc="475" dirty="0">
                <a:solidFill>
                  <a:srgbClr val="28442D"/>
                </a:solidFill>
                <a:latin typeface="Arial"/>
                <a:cs typeface="Arial"/>
              </a:rPr>
              <a:t>p</a:t>
            </a:r>
            <a:r>
              <a:rPr lang="en-US" sz="3200" spc="380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lang="en-US" sz="3200" spc="340" dirty="0">
                <a:solidFill>
                  <a:srgbClr val="28442D"/>
                </a:solidFill>
                <a:latin typeface="Arial"/>
                <a:cs typeface="Arial"/>
              </a:rPr>
              <a:t>r</a:t>
            </a:r>
            <a:r>
              <a:rPr lang="en-US" sz="3200" spc="240" dirty="0">
                <a:solidFill>
                  <a:srgbClr val="28442D"/>
                </a:solidFill>
                <a:latin typeface="Arial"/>
                <a:cs typeface="Arial"/>
              </a:rPr>
              <a:t>s</a:t>
            </a:r>
            <a:r>
              <a:rPr lang="en-US" sz="3200" spc="405" dirty="0">
                <a:solidFill>
                  <a:srgbClr val="28442D"/>
                </a:solidFill>
                <a:latin typeface="Arial"/>
                <a:cs typeface="Arial"/>
              </a:rPr>
              <a:t>o</a:t>
            </a:r>
            <a:r>
              <a:rPr lang="en-US" sz="3200" spc="85" dirty="0">
                <a:solidFill>
                  <a:srgbClr val="28442D"/>
                </a:solidFill>
                <a:latin typeface="Arial"/>
                <a:cs typeface="Arial"/>
              </a:rPr>
              <a:t>n</a:t>
            </a:r>
            <a:r>
              <a:rPr lang="en-US"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lang="en-US" sz="3200" spc="415" dirty="0">
                <a:solidFill>
                  <a:srgbClr val="28442D"/>
                </a:solidFill>
                <a:latin typeface="Arial"/>
                <a:cs typeface="Arial"/>
              </a:rPr>
              <a:t>y</a:t>
            </a:r>
            <a:r>
              <a:rPr lang="en-US" sz="3200" spc="405" dirty="0">
                <a:solidFill>
                  <a:srgbClr val="28442D"/>
                </a:solidFill>
                <a:latin typeface="Arial"/>
                <a:cs typeface="Arial"/>
              </a:rPr>
              <a:t>o</a:t>
            </a:r>
            <a:r>
              <a:rPr lang="en-US" sz="3200" spc="120" dirty="0">
                <a:solidFill>
                  <a:srgbClr val="28442D"/>
                </a:solidFill>
                <a:latin typeface="Arial"/>
                <a:cs typeface="Arial"/>
              </a:rPr>
              <a:t>u</a:t>
            </a:r>
            <a:r>
              <a:rPr lang="en-US"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lang="en-US" sz="3200" spc="240" dirty="0">
                <a:solidFill>
                  <a:srgbClr val="28442D"/>
                </a:solidFill>
                <a:latin typeface="Arial"/>
                <a:cs typeface="Arial"/>
              </a:rPr>
              <a:t>s</a:t>
            </a:r>
            <a:r>
              <a:rPr lang="en-US" sz="3200" spc="245" dirty="0">
                <a:solidFill>
                  <a:srgbClr val="28442D"/>
                </a:solidFill>
                <a:latin typeface="Arial"/>
                <a:cs typeface="Arial"/>
              </a:rPr>
              <a:t>a</a:t>
            </a:r>
            <a:r>
              <a:rPr lang="en-US" sz="3200" spc="130" dirty="0">
                <a:solidFill>
                  <a:srgbClr val="28442D"/>
                </a:solidFill>
                <a:latin typeface="Arial"/>
                <a:cs typeface="Arial"/>
              </a:rPr>
              <a:t>y</a:t>
            </a:r>
            <a:r>
              <a:rPr lang="en-US"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lang="en-US" sz="3200" spc="415" dirty="0">
                <a:solidFill>
                  <a:srgbClr val="28442D"/>
                </a:solidFill>
                <a:latin typeface="Arial"/>
                <a:cs typeface="Arial"/>
              </a:rPr>
              <a:t>y</a:t>
            </a:r>
            <a:r>
              <a:rPr lang="en-US" sz="3200" spc="405" dirty="0">
                <a:solidFill>
                  <a:srgbClr val="28442D"/>
                </a:solidFill>
                <a:latin typeface="Arial"/>
                <a:cs typeface="Arial"/>
              </a:rPr>
              <a:t>o</a:t>
            </a:r>
            <a:r>
              <a:rPr lang="en-US" sz="3200" spc="120" dirty="0">
                <a:solidFill>
                  <a:srgbClr val="28442D"/>
                </a:solidFill>
                <a:latin typeface="Arial"/>
                <a:cs typeface="Arial"/>
              </a:rPr>
              <a:t>u</a:t>
            </a:r>
            <a:r>
              <a:rPr lang="en-US"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lang="en-US" sz="3200" spc="575" dirty="0">
                <a:solidFill>
                  <a:srgbClr val="28442D"/>
                </a:solidFill>
                <a:latin typeface="Arial"/>
                <a:cs typeface="Arial"/>
              </a:rPr>
              <a:t>w</a:t>
            </a:r>
            <a:r>
              <a:rPr lang="en-US" sz="3200" spc="245" dirty="0">
                <a:solidFill>
                  <a:srgbClr val="28442D"/>
                </a:solidFill>
                <a:latin typeface="Arial"/>
                <a:cs typeface="Arial"/>
              </a:rPr>
              <a:t>a</a:t>
            </a:r>
            <a:r>
              <a:rPr lang="en-US" sz="3200" spc="370" dirty="0">
                <a:solidFill>
                  <a:srgbClr val="28442D"/>
                </a:solidFill>
                <a:latin typeface="Arial"/>
                <a:cs typeface="Arial"/>
              </a:rPr>
              <a:t>n</a:t>
            </a:r>
            <a:r>
              <a:rPr lang="en-US" sz="3200" spc="180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lang="en-US" sz="32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lang="en-US" sz="3200" spc="465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lang="en-US" sz="3200" spc="80" dirty="0">
                <a:solidFill>
                  <a:srgbClr val="28442D"/>
                </a:solidFill>
                <a:latin typeface="Arial"/>
                <a:cs typeface="Arial"/>
              </a:rPr>
              <a:t>o  </a:t>
            </a:r>
            <a:r>
              <a:rPr lang="en-US" sz="3200" spc="190" dirty="0">
                <a:solidFill>
                  <a:srgbClr val="28442D"/>
                </a:solidFill>
                <a:latin typeface="Arial"/>
                <a:cs typeface="Arial"/>
              </a:rPr>
              <a:t>be.</a:t>
            </a:r>
            <a:endParaRPr lang="en-US" sz="3200" dirty="0">
              <a:solidFill>
                <a:srgbClr val="28442D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1317625" algn="l"/>
                <a:tab pos="2380615" algn="l"/>
                <a:tab pos="2971800" algn="l"/>
                <a:tab pos="3679825" algn="l"/>
                <a:tab pos="4914265" algn="l"/>
                <a:tab pos="6384290" algn="l"/>
              </a:tabLst>
            </a:pPr>
            <a:r>
              <a:rPr sz="3200" spc="229" dirty="0">
                <a:solidFill>
                  <a:srgbClr val="28442D"/>
                </a:solidFill>
                <a:latin typeface="Arial"/>
                <a:cs typeface="Arial"/>
              </a:rPr>
              <a:t>Don’</a:t>
            </a:r>
            <a:r>
              <a:rPr sz="3200" spc="-605" dirty="0">
                <a:solidFill>
                  <a:srgbClr val="28442D"/>
                </a:solidFill>
                <a:latin typeface="Arial"/>
                <a:cs typeface="Arial"/>
              </a:rPr>
              <a:t> </a:t>
            </a:r>
            <a:r>
              <a:rPr sz="3200" spc="180" dirty="0">
                <a:solidFill>
                  <a:srgbClr val="28442D"/>
                </a:solidFill>
                <a:latin typeface="Arial"/>
                <a:cs typeface="Arial"/>
              </a:rPr>
              <a:t>t	</a:t>
            </a:r>
            <a:r>
              <a:rPr sz="3200" spc="315" dirty="0">
                <a:solidFill>
                  <a:srgbClr val="28442D"/>
                </a:solidFill>
                <a:latin typeface="Arial"/>
                <a:cs typeface="Arial"/>
              </a:rPr>
              <a:t>wait	</a:t>
            </a:r>
            <a:r>
              <a:rPr sz="3200" spc="295" dirty="0">
                <a:solidFill>
                  <a:srgbClr val="28442D"/>
                </a:solidFill>
                <a:latin typeface="Arial"/>
                <a:cs typeface="Arial"/>
              </a:rPr>
              <a:t>to	</a:t>
            </a:r>
            <a:r>
              <a:rPr sz="3200" spc="310" dirty="0">
                <a:solidFill>
                  <a:srgbClr val="28442D"/>
                </a:solidFill>
                <a:latin typeface="Arial"/>
                <a:cs typeface="Arial"/>
              </a:rPr>
              <a:t>do	ideal	</a:t>
            </a:r>
            <a:r>
              <a:rPr sz="3200" spc="280" dirty="0">
                <a:solidFill>
                  <a:srgbClr val="28442D"/>
                </a:solidFill>
                <a:latin typeface="Arial"/>
                <a:cs typeface="Arial"/>
              </a:rPr>
              <a:t>work.</a:t>
            </a:r>
            <a:r>
              <a:rPr lang="en-US" sz="3200" spc="280" dirty="0">
                <a:solidFill>
                  <a:srgbClr val="28442D"/>
                </a:solidFill>
                <a:latin typeface="Arial"/>
                <a:cs typeface="Arial"/>
              </a:rPr>
              <a:t> </a:t>
            </a:r>
            <a:r>
              <a:rPr sz="3200" b="1" spc="275" dirty="0">
                <a:solidFill>
                  <a:srgbClr val="28442D"/>
                </a:solidFill>
                <a:latin typeface="Trebuchet MS"/>
                <a:cs typeface="Trebuchet MS"/>
              </a:rPr>
              <a:t>Start</a:t>
            </a:r>
            <a:endParaRPr sz="3200" dirty="0">
              <a:solidFill>
                <a:srgbClr val="28442D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3200" b="1" spc="185" dirty="0">
                <a:solidFill>
                  <a:srgbClr val="28442D"/>
                </a:solidFill>
                <a:latin typeface="Trebuchet MS"/>
                <a:cs typeface="Trebuchet MS"/>
              </a:rPr>
              <a:t>now.</a:t>
            </a:r>
            <a:endParaRPr sz="3200" dirty="0">
              <a:solidFill>
                <a:srgbClr val="28442D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11642" y="4673227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625" y="0"/>
                </a:lnTo>
              </a:path>
            </a:pathLst>
          </a:custGeom>
          <a:ln w="5715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1642" y="6124624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625" y="0"/>
                </a:lnTo>
              </a:path>
            </a:pathLst>
          </a:custGeom>
          <a:ln w="5715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41870" y="5753100"/>
            <a:ext cx="10693729" cy="39358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96465">
              <a:lnSpc>
                <a:spcPct val="134800"/>
              </a:lnSpc>
              <a:spcBef>
                <a:spcPts val="95"/>
              </a:spcBef>
            </a:pPr>
            <a:r>
              <a:rPr sz="3200" spc="270" dirty="0">
                <a:solidFill>
                  <a:srgbClr val="28442D"/>
                </a:solidFill>
                <a:latin typeface="Arial"/>
                <a:cs typeface="Arial"/>
              </a:rPr>
              <a:t>Pursue </a:t>
            </a:r>
            <a:r>
              <a:rPr sz="3200" spc="175" dirty="0">
                <a:solidFill>
                  <a:srgbClr val="28442D"/>
                </a:solidFill>
                <a:latin typeface="Arial"/>
                <a:cs typeface="Arial"/>
              </a:rPr>
              <a:t>in </a:t>
            </a:r>
            <a:r>
              <a:rPr sz="3200" spc="325" dirty="0">
                <a:solidFill>
                  <a:srgbClr val="28442D"/>
                </a:solidFill>
                <a:latin typeface="Arial"/>
                <a:cs typeface="Arial"/>
              </a:rPr>
              <a:t>doable, </a:t>
            </a:r>
            <a:r>
              <a:rPr sz="3200" spc="340" dirty="0">
                <a:solidFill>
                  <a:srgbClr val="28442D"/>
                </a:solidFill>
                <a:latin typeface="Arial"/>
                <a:cs typeface="Arial"/>
              </a:rPr>
              <a:t>risk-free </a:t>
            </a:r>
            <a:r>
              <a:rPr sz="3200" spc="300" dirty="0">
                <a:solidFill>
                  <a:srgbClr val="28442D"/>
                </a:solidFill>
                <a:latin typeface="Arial"/>
                <a:cs typeface="Arial"/>
              </a:rPr>
              <a:t>ways </a:t>
            </a:r>
            <a:r>
              <a:rPr sz="3200" spc="310" dirty="0">
                <a:solidFill>
                  <a:srgbClr val="28442D"/>
                </a:solidFill>
                <a:latin typeface="Arial"/>
                <a:cs typeface="Arial"/>
              </a:rPr>
              <a:t>the  </a:t>
            </a:r>
            <a:r>
              <a:rPr sz="3200" spc="345" dirty="0">
                <a:solidFill>
                  <a:srgbClr val="28442D"/>
                </a:solidFill>
                <a:latin typeface="Arial"/>
                <a:cs typeface="Arial"/>
              </a:rPr>
              <a:t>new </a:t>
            </a:r>
            <a:r>
              <a:rPr sz="3200" spc="325" dirty="0">
                <a:solidFill>
                  <a:srgbClr val="28442D"/>
                </a:solidFill>
                <a:latin typeface="Arial"/>
                <a:cs typeface="Arial"/>
              </a:rPr>
              <a:t>direction(</a:t>
            </a:r>
            <a:r>
              <a:rPr sz="3200" spc="15" dirty="0">
                <a:solidFill>
                  <a:srgbClr val="28442D"/>
                </a:solidFill>
                <a:latin typeface="Arial"/>
                <a:cs typeface="Arial"/>
              </a:rPr>
              <a:t>s)</a:t>
            </a:r>
            <a:r>
              <a:rPr lang="en-US" sz="3200" spc="15" dirty="0">
                <a:solidFill>
                  <a:srgbClr val="28442D"/>
                </a:solidFill>
                <a:latin typeface="Arial"/>
                <a:cs typeface="Arial"/>
              </a:rPr>
              <a:t> </a:t>
            </a:r>
            <a:r>
              <a:rPr sz="3200" spc="280" dirty="0">
                <a:solidFill>
                  <a:srgbClr val="28442D"/>
                </a:solidFill>
                <a:latin typeface="Arial"/>
                <a:cs typeface="Arial"/>
              </a:rPr>
              <a:t>you’</a:t>
            </a:r>
            <a:r>
              <a:rPr sz="3200" spc="220" dirty="0">
                <a:solidFill>
                  <a:srgbClr val="28442D"/>
                </a:solidFill>
                <a:latin typeface="Arial"/>
                <a:cs typeface="Arial"/>
              </a:rPr>
              <a:t>re </a:t>
            </a:r>
            <a:r>
              <a:rPr sz="3200" spc="325" dirty="0">
                <a:solidFill>
                  <a:srgbClr val="28442D"/>
                </a:solidFill>
                <a:latin typeface="Arial"/>
                <a:cs typeface="Arial"/>
              </a:rPr>
              <a:t>passionately  </a:t>
            </a:r>
            <a:r>
              <a:rPr sz="3200" spc="345" dirty="0">
                <a:solidFill>
                  <a:srgbClr val="28442D"/>
                </a:solidFill>
                <a:latin typeface="Arial"/>
                <a:cs typeface="Arial"/>
              </a:rPr>
              <a:t>drawn</a:t>
            </a:r>
            <a:r>
              <a:rPr sz="3200" spc="495" dirty="0">
                <a:solidFill>
                  <a:srgbClr val="28442D"/>
                </a:solidFill>
                <a:latin typeface="Arial"/>
                <a:cs typeface="Arial"/>
              </a:rPr>
              <a:t> </a:t>
            </a:r>
            <a:r>
              <a:rPr sz="3200" spc="195" dirty="0">
                <a:solidFill>
                  <a:srgbClr val="28442D"/>
                </a:solidFill>
                <a:latin typeface="Arial"/>
                <a:cs typeface="Arial"/>
              </a:rPr>
              <a:t>to.</a:t>
            </a:r>
            <a:endParaRPr sz="3200" dirty="0">
              <a:solidFill>
                <a:srgbClr val="28442D"/>
              </a:solidFill>
              <a:latin typeface="Arial"/>
              <a:cs typeface="Arial"/>
            </a:endParaRPr>
          </a:p>
          <a:p>
            <a:pPr marL="40005" marR="1946275">
              <a:lnSpc>
                <a:spcPct val="134800"/>
              </a:lnSpc>
              <a:spcBef>
                <a:spcPts val="135"/>
              </a:spcBef>
              <a:tabLst>
                <a:tab pos="956310" algn="l"/>
                <a:tab pos="1208405" algn="l"/>
                <a:tab pos="1979295" algn="l"/>
                <a:tab pos="2727960" algn="l"/>
                <a:tab pos="4031615" algn="l"/>
                <a:tab pos="4865370" algn="l"/>
                <a:tab pos="5505450" algn="l"/>
                <a:tab pos="5789295" algn="l"/>
                <a:tab pos="7059295" algn="l"/>
              </a:tabLst>
            </a:pPr>
            <a:r>
              <a:rPr sz="3100" spc="85" dirty="0">
                <a:solidFill>
                  <a:srgbClr val="28442D"/>
                </a:solidFill>
                <a:latin typeface="Arial"/>
                <a:cs typeface="Arial"/>
              </a:rPr>
              <a:t>S</a:t>
            </a:r>
            <a:r>
              <a:rPr sz="3100" spc="450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100" spc="240" dirty="0">
                <a:solidFill>
                  <a:srgbClr val="28442D"/>
                </a:solidFill>
                <a:latin typeface="Arial"/>
                <a:cs typeface="Arial"/>
              </a:rPr>
              <a:t>a</a:t>
            </a:r>
            <a:r>
              <a:rPr sz="3100" spc="330" dirty="0">
                <a:solidFill>
                  <a:srgbClr val="28442D"/>
                </a:solidFill>
                <a:latin typeface="Arial"/>
                <a:cs typeface="Arial"/>
              </a:rPr>
              <a:t>r</a:t>
            </a:r>
            <a:r>
              <a:rPr sz="3100" spc="175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1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100" spc="450" dirty="0">
                <a:solidFill>
                  <a:srgbClr val="28442D"/>
                </a:solidFill>
                <a:latin typeface="Arial"/>
                <a:cs typeface="Arial"/>
              </a:rPr>
              <a:t>t</a:t>
            </a:r>
            <a:r>
              <a:rPr sz="3100" spc="370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sz="3100" spc="425" dirty="0">
                <a:solidFill>
                  <a:srgbClr val="28442D"/>
                </a:solidFill>
                <a:latin typeface="Arial"/>
                <a:cs typeface="Arial"/>
              </a:rPr>
              <a:t>ll</a:t>
            </a:r>
            <a:r>
              <a:rPr sz="3100" spc="260" dirty="0">
                <a:solidFill>
                  <a:srgbClr val="28442D"/>
                </a:solidFill>
                <a:latin typeface="Arial"/>
                <a:cs typeface="Arial"/>
              </a:rPr>
              <a:t>i</a:t>
            </a:r>
            <a:r>
              <a:rPr sz="3100" spc="355" dirty="0">
                <a:solidFill>
                  <a:srgbClr val="28442D"/>
                </a:solidFill>
                <a:latin typeface="Arial"/>
                <a:cs typeface="Arial"/>
              </a:rPr>
              <a:t>n</a:t>
            </a:r>
            <a:r>
              <a:rPr sz="3100" spc="190" dirty="0">
                <a:solidFill>
                  <a:srgbClr val="28442D"/>
                </a:solidFill>
                <a:latin typeface="Arial"/>
                <a:cs typeface="Arial"/>
              </a:rPr>
              <a:t>g</a:t>
            </a:r>
            <a:r>
              <a:rPr sz="31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100" spc="370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sz="3100" spc="375" dirty="0">
                <a:solidFill>
                  <a:srgbClr val="28442D"/>
                </a:solidFill>
                <a:latin typeface="Arial"/>
                <a:cs typeface="Arial"/>
              </a:rPr>
              <a:t>v</a:t>
            </a:r>
            <a:r>
              <a:rPr sz="3100" spc="370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sz="3100" spc="330" dirty="0">
                <a:solidFill>
                  <a:srgbClr val="28442D"/>
                </a:solidFill>
                <a:latin typeface="Arial"/>
                <a:cs typeface="Arial"/>
              </a:rPr>
              <a:t>r</a:t>
            </a:r>
            <a:r>
              <a:rPr sz="3100" spc="405" dirty="0">
                <a:solidFill>
                  <a:srgbClr val="28442D"/>
                </a:solidFill>
                <a:latin typeface="Arial"/>
                <a:cs typeface="Arial"/>
              </a:rPr>
              <a:t>y</a:t>
            </a:r>
            <a:r>
              <a:rPr sz="3100" spc="395" dirty="0">
                <a:solidFill>
                  <a:srgbClr val="28442D"/>
                </a:solidFill>
                <a:latin typeface="Arial"/>
                <a:cs typeface="Arial"/>
              </a:rPr>
              <a:t>o</a:t>
            </a:r>
            <a:r>
              <a:rPr sz="3100" spc="355" dirty="0">
                <a:solidFill>
                  <a:srgbClr val="28442D"/>
                </a:solidFill>
                <a:latin typeface="Arial"/>
                <a:cs typeface="Arial"/>
              </a:rPr>
              <a:t>n</a:t>
            </a:r>
            <a:r>
              <a:rPr sz="3100" spc="95" dirty="0">
                <a:solidFill>
                  <a:srgbClr val="28442D"/>
                </a:solidFill>
                <a:latin typeface="Arial"/>
                <a:cs typeface="Arial"/>
              </a:rPr>
              <a:t>e</a:t>
            </a:r>
            <a:r>
              <a:rPr sz="31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100" spc="405" dirty="0">
                <a:solidFill>
                  <a:srgbClr val="28442D"/>
                </a:solidFill>
                <a:latin typeface="Arial"/>
                <a:cs typeface="Arial"/>
              </a:rPr>
              <a:t>y</a:t>
            </a:r>
            <a:r>
              <a:rPr sz="3100" spc="395" dirty="0">
                <a:solidFill>
                  <a:srgbClr val="28442D"/>
                </a:solidFill>
                <a:latin typeface="Arial"/>
                <a:cs typeface="Arial"/>
              </a:rPr>
              <a:t>o</a:t>
            </a:r>
            <a:r>
              <a:rPr sz="3100" spc="114" dirty="0">
                <a:solidFill>
                  <a:srgbClr val="28442D"/>
                </a:solidFill>
                <a:latin typeface="Arial"/>
                <a:cs typeface="Arial"/>
              </a:rPr>
              <a:t>u</a:t>
            </a:r>
            <a:r>
              <a:rPr sz="31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100" spc="365" dirty="0">
                <a:solidFill>
                  <a:srgbClr val="28442D"/>
                </a:solidFill>
                <a:latin typeface="Arial"/>
                <a:cs typeface="Arial"/>
              </a:rPr>
              <a:t>k</a:t>
            </a:r>
            <a:r>
              <a:rPr sz="3100" spc="355" dirty="0">
                <a:solidFill>
                  <a:srgbClr val="28442D"/>
                </a:solidFill>
                <a:latin typeface="Arial"/>
                <a:cs typeface="Arial"/>
              </a:rPr>
              <a:t>n</a:t>
            </a:r>
            <a:r>
              <a:rPr sz="3100" spc="395" dirty="0">
                <a:solidFill>
                  <a:srgbClr val="28442D"/>
                </a:solidFill>
                <a:latin typeface="Arial"/>
                <a:cs typeface="Arial"/>
              </a:rPr>
              <a:t>o</a:t>
            </a:r>
            <a:r>
              <a:rPr sz="3100" spc="280" dirty="0">
                <a:solidFill>
                  <a:srgbClr val="28442D"/>
                </a:solidFill>
                <a:latin typeface="Arial"/>
                <a:cs typeface="Arial"/>
              </a:rPr>
              <a:t>w</a:t>
            </a:r>
            <a:r>
              <a:rPr sz="3100" dirty="0">
                <a:solidFill>
                  <a:srgbClr val="28442D"/>
                </a:solidFill>
                <a:latin typeface="Arial"/>
                <a:cs typeface="Arial"/>
              </a:rPr>
              <a:t>	</a:t>
            </a:r>
            <a:r>
              <a:rPr sz="3100" spc="240" dirty="0">
                <a:solidFill>
                  <a:srgbClr val="28442D"/>
                </a:solidFill>
                <a:latin typeface="Arial"/>
                <a:cs typeface="Arial"/>
              </a:rPr>
              <a:t>a</a:t>
            </a:r>
            <a:r>
              <a:rPr sz="3100" spc="459" dirty="0">
                <a:solidFill>
                  <a:srgbClr val="28442D"/>
                </a:solidFill>
                <a:latin typeface="Arial"/>
                <a:cs typeface="Arial"/>
              </a:rPr>
              <a:t>b</a:t>
            </a:r>
            <a:r>
              <a:rPr sz="3100" spc="395" dirty="0">
                <a:solidFill>
                  <a:srgbClr val="28442D"/>
                </a:solidFill>
                <a:latin typeface="Arial"/>
                <a:cs typeface="Arial"/>
              </a:rPr>
              <a:t>o</a:t>
            </a:r>
            <a:r>
              <a:rPr sz="3100" spc="390" dirty="0">
                <a:solidFill>
                  <a:srgbClr val="28442D"/>
                </a:solidFill>
                <a:latin typeface="Arial"/>
                <a:cs typeface="Arial"/>
              </a:rPr>
              <a:t>u</a:t>
            </a:r>
            <a:r>
              <a:rPr sz="3100" spc="175" dirty="0">
                <a:solidFill>
                  <a:srgbClr val="28442D"/>
                </a:solidFill>
                <a:latin typeface="Arial"/>
                <a:cs typeface="Arial"/>
              </a:rPr>
              <a:t>t  </a:t>
            </a:r>
            <a:r>
              <a:rPr sz="3100" spc="254" dirty="0">
                <a:solidFill>
                  <a:srgbClr val="28442D"/>
                </a:solidFill>
                <a:latin typeface="Arial"/>
                <a:cs typeface="Arial"/>
              </a:rPr>
              <a:t>this	</a:t>
            </a:r>
            <a:r>
              <a:rPr sz="3100" spc="335" dirty="0">
                <a:solidFill>
                  <a:srgbClr val="28442D"/>
                </a:solidFill>
                <a:latin typeface="Arial"/>
                <a:cs typeface="Arial"/>
              </a:rPr>
              <a:t>new	</a:t>
            </a:r>
            <a:r>
              <a:rPr sz="3100" spc="340" dirty="0">
                <a:solidFill>
                  <a:srgbClr val="28442D"/>
                </a:solidFill>
                <a:latin typeface="Arial"/>
                <a:cs typeface="Arial"/>
              </a:rPr>
              <a:t>direction	</a:t>
            </a:r>
            <a:r>
              <a:rPr sz="3100" spc="270" dirty="0">
                <a:solidFill>
                  <a:srgbClr val="28442D"/>
                </a:solidFill>
                <a:latin typeface="Arial"/>
                <a:cs typeface="Arial"/>
              </a:rPr>
              <a:t>you’</a:t>
            </a:r>
            <a:r>
              <a:rPr sz="3100" spc="-585" dirty="0">
                <a:solidFill>
                  <a:srgbClr val="28442D"/>
                </a:solidFill>
                <a:latin typeface="Arial"/>
                <a:cs typeface="Arial"/>
              </a:rPr>
              <a:t> </a:t>
            </a:r>
            <a:r>
              <a:rPr sz="3100" spc="210" dirty="0">
                <a:solidFill>
                  <a:srgbClr val="28442D"/>
                </a:solidFill>
                <a:latin typeface="Arial"/>
                <a:cs typeface="Arial"/>
              </a:rPr>
              <a:t>re	</a:t>
            </a:r>
            <a:r>
              <a:rPr sz="3100" spc="340" dirty="0">
                <a:solidFill>
                  <a:srgbClr val="28442D"/>
                </a:solidFill>
                <a:latin typeface="Arial"/>
                <a:cs typeface="Arial"/>
              </a:rPr>
              <a:t>interested</a:t>
            </a:r>
            <a:r>
              <a:rPr lang="en-US" sz="3100" spc="340" dirty="0">
                <a:solidFill>
                  <a:srgbClr val="28442D"/>
                </a:solidFill>
                <a:latin typeface="Arial"/>
                <a:cs typeface="Arial"/>
              </a:rPr>
              <a:t> </a:t>
            </a:r>
            <a:r>
              <a:rPr sz="3100" spc="114" dirty="0">
                <a:solidFill>
                  <a:srgbClr val="28442D"/>
                </a:solidFill>
                <a:latin typeface="Arial"/>
                <a:cs typeface="Arial"/>
              </a:rPr>
              <a:t>in. </a:t>
            </a:r>
            <a:r>
              <a:rPr sz="3100" spc="254" dirty="0">
                <a:solidFill>
                  <a:srgbClr val="28442D"/>
                </a:solidFill>
                <a:latin typeface="Arial"/>
                <a:cs typeface="Arial"/>
              </a:rPr>
              <a:t>Just </a:t>
            </a:r>
            <a:r>
              <a:rPr sz="3100" spc="285" dirty="0">
                <a:solidFill>
                  <a:srgbClr val="28442D"/>
                </a:solidFill>
                <a:latin typeface="Arial"/>
                <a:cs typeface="Arial"/>
              </a:rPr>
              <a:t>start</a:t>
            </a:r>
            <a:r>
              <a:rPr sz="3100" spc="105" dirty="0">
                <a:solidFill>
                  <a:srgbClr val="28442D"/>
                </a:solidFill>
                <a:latin typeface="Arial"/>
                <a:cs typeface="Arial"/>
              </a:rPr>
              <a:t> </a:t>
            </a:r>
            <a:r>
              <a:rPr sz="3100" spc="285" dirty="0">
                <a:solidFill>
                  <a:srgbClr val="28442D"/>
                </a:solidFill>
                <a:latin typeface="Arial"/>
                <a:cs typeface="Arial"/>
              </a:rPr>
              <a:t>talking.</a:t>
            </a:r>
            <a:endParaRPr sz="3100" dirty="0">
              <a:solidFill>
                <a:srgbClr val="28442D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27171" y="8039100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625" y="0"/>
                </a:lnTo>
              </a:path>
            </a:pathLst>
          </a:custGeom>
          <a:ln w="5715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2A70D43-7EB5-4F49-8AB6-354777A5EE55}"/>
              </a:ext>
            </a:extLst>
          </p:cNvPr>
          <p:cNvSpPr/>
          <p:nvPr/>
        </p:nvSpPr>
        <p:spPr>
          <a:xfrm>
            <a:off x="6472890" y="9496637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625" y="0"/>
                </a:lnTo>
              </a:path>
            </a:pathLst>
          </a:custGeom>
          <a:ln w="57150">
            <a:solidFill>
              <a:srgbClr val="4A66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"/>
            <a:ext cx="13950950" cy="10287000"/>
          </a:xfrm>
          <a:custGeom>
            <a:avLst/>
            <a:gdLst/>
            <a:ahLst/>
            <a:cxnLst/>
            <a:rect l="l" t="t" r="r" b="b"/>
            <a:pathLst>
              <a:path w="13950950" h="10287000">
                <a:moveTo>
                  <a:pt x="0" y="10287000"/>
                </a:moveTo>
                <a:lnTo>
                  <a:pt x="13950637" y="10287000"/>
                </a:lnTo>
                <a:lnTo>
                  <a:pt x="13950637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50950" y="0"/>
            <a:ext cx="4337685" cy="10401300"/>
          </a:xfrm>
          <a:custGeom>
            <a:avLst/>
            <a:gdLst/>
            <a:ahLst/>
            <a:cxnLst/>
            <a:rect l="l" t="t" r="r" b="b"/>
            <a:pathLst>
              <a:path w="4337684" h="10287000">
                <a:moveTo>
                  <a:pt x="0" y="0"/>
                </a:moveTo>
                <a:lnTo>
                  <a:pt x="0" y="10287000"/>
                </a:lnTo>
                <a:lnTo>
                  <a:pt x="4337363" y="10287000"/>
                </a:lnTo>
                <a:lnTo>
                  <a:pt x="4337363" y="0"/>
                </a:lnTo>
                <a:lnTo>
                  <a:pt x="0" y="0"/>
                </a:lnTo>
                <a:close/>
              </a:path>
            </a:pathLst>
          </a:custGeom>
          <a:solidFill>
            <a:srgbClr val="345A3B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5071" y="1623144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15767" y="1257300"/>
            <a:ext cx="8086090" cy="1005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400" b="1" spc="120" dirty="0">
                <a:solidFill>
                  <a:srgbClr val="5F8368"/>
                </a:solidFill>
                <a:latin typeface="Times New Roman"/>
                <a:cs typeface="Times New Roman"/>
              </a:rPr>
              <a:t>#7: </a:t>
            </a:r>
            <a:r>
              <a:rPr sz="6400" b="1" spc="-150" dirty="0">
                <a:solidFill>
                  <a:srgbClr val="5F8368"/>
                </a:solidFill>
                <a:latin typeface="Times New Roman"/>
                <a:cs typeface="Times New Roman"/>
              </a:rPr>
              <a:t>BRAVE</a:t>
            </a:r>
            <a:r>
              <a:rPr sz="6400" b="1" spc="-114" dirty="0">
                <a:solidFill>
                  <a:srgbClr val="5F8368"/>
                </a:solidFill>
                <a:latin typeface="Times New Roman"/>
                <a:cs typeface="Times New Roman"/>
              </a:rPr>
              <a:t> </a:t>
            </a:r>
            <a:r>
              <a:rPr sz="6400" b="1" spc="-95" dirty="0">
                <a:solidFill>
                  <a:srgbClr val="5F8368"/>
                </a:solidFill>
                <a:latin typeface="Times New Roman"/>
                <a:cs typeface="Times New Roman"/>
              </a:rPr>
              <a:t>HEALING</a:t>
            </a:r>
            <a:endParaRPr sz="6400" dirty="0">
              <a:solidFill>
                <a:srgbClr val="5F8368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5767" y="2439625"/>
            <a:ext cx="10084435" cy="7265387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3200" b="1" spc="32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200" b="1" spc="22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3200" b="1" spc="29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3200" b="1" spc="254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3200" b="1" spc="35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</a:t>
            </a:r>
            <a:r>
              <a:rPr sz="3200" b="1" spc="32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200" b="1" spc="869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33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sz="3200" dirty="0">
              <a:solidFill>
                <a:srgbClr val="516F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53695">
              <a:lnSpc>
                <a:spcPct val="135400"/>
              </a:lnSpc>
            </a:pPr>
            <a:r>
              <a:rPr sz="3200" b="1" spc="34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taught </a:t>
            </a:r>
            <a:r>
              <a:rPr sz="3200" b="1" spc="28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200" b="1" spc="1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200" b="1" spc="27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3200" b="1" spc="-18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sz="3200" b="1" spc="36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</a:t>
            </a:r>
            <a:r>
              <a:rPr sz="3200" b="1" spc="2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</a:t>
            </a:r>
            <a:r>
              <a:rPr sz="3200" b="1" spc="-5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22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sz="3200" b="1" spc="32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unlearned  and </a:t>
            </a:r>
            <a:r>
              <a:rPr sz="3200" b="1" spc="34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healed</a:t>
            </a:r>
            <a:r>
              <a:rPr sz="3200" b="1" spc="4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1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it.)</a:t>
            </a:r>
            <a:endParaRPr lang="en-US" sz="3200" b="1" spc="10" dirty="0">
              <a:solidFill>
                <a:srgbClr val="516F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53695">
              <a:lnSpc>
                <a:spcPct val="135400"/>
              </a:lnSpc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19710">
              <a:lnSpc>
                <a:spcPts val="5580"/>
              </a:lnSpc>
              <a:spcBef>
                <a:spcPts val="384"/>
              </a:spcBef>
            </a:pPr>
            <a:r>
              <a:rPr sz="3200" b="1" spc="280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3200" b="1" spc="330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</a:t>
            </a:r>
            <a:r>
              <a:rPr sz="3200" b="1" spc="229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200" b="1" spc="260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 </a:t>
            </a:r>
            <a:r>
              <a:rPr sz="3200" b="1" spc="215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</a:t>
            </a:r>
            <a:r>
              <a:rPr sz="3200" b="1" spc="190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sz="3200" b="1" spc="-605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190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3200" b="1" spc="190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160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</a:t>
            </a:r>
            <a:r>
              <a:rPr sz="3200" b="1" spc="135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3200" b="1" spc="130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3200" b="1" spc="160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3200" b="1" spc="229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</a:t>
            </a:r>
            <a:r>
              <a:rPr sz="3200" b="1" spc="210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</a:t>
            </a:r>
            <a:r>
              <a:rPr sz="3200" b="1" spc="-105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220" dirty="0">
                <a:solidFill>
                  <a:srgbClr val="1F5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you?</a:t>
            </a:r>
            <a:endParaRPr sz="3200" dirty="0">
              <a:solidFill>
                <a:srgbClr val="1F5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00990">
              <a:lnSpc>
                <a:spcPct val="134600"/>
              </a:lnSpc>
              <a:spcBef>
                <a:spcPts val="2630"/>
              </a:spcBef>
              <a:tabLst>
                <a:tab pos="537845" algn="l"/>
                <a:tab pos="787400" algn="l"/>
                <a:tab pos="1625600" algn="l"/>
                <a:tab pos="2596515" algn="l"/>
                <a:tab pos="2713355" algn="l"/>
                <a:tab pos="3608070" algn="l"/>
                <a:tab pos="5170805" algn="l"/>
                <a:tab pos="5194935" algn="l"/>
                <a:tab pos="6009005" algn="l"/>
                <a:tab pos="7268845" algn="l"/>
              </a:tabLst>
            </a:pPr>
            <a:r>
              <a:rPr sz="2800" spc="23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2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1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37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spc="36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11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4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spc="22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3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spc="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22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36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spc="42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sz="2800" spc="30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spc="3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22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sz="2800" spc="2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36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3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-14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sz="2800" spc="3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5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spc="36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409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spc="2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36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3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22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1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5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spc="22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3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2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42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800" spc="36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spc="3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spc="22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409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spc="2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36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5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</a:t>
            </a:r>
            <a:r>
              <a:rPr sz="2800" spc="21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	</a:t>
            </a:r>
            <a:r>
              <a:rPr sz="2800" spc="26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narcissism		</a:t>
            </a:r>
            <a:r>
              <a:rPr sz="2800" spc="28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	</a:t>
            </a:r>
            <a:r>
              <a:rPr sz="2800" spc="31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pushed	</a:t>
            </a:r>
            <a:r>
              <a:rPr sz="2800" spc="28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	</a:t>
            </a:r>
            <a:r>
              <a:rPr sz="2800" spc="-4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2800" spc="-5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30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underground?”</a:t>
            </a:r>
            <a:endParaRPr sz="2800" dirty="0">
              <a:solidFill>
                <a:srgbClr val="516F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3300" dirty="0">
              <a:solidFill>
                <a:srgbClr val="516F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34600"/>
              </a:lnSpc>
              <a:spcBef>
                <a:spcPts val="5"/>
              </a:spcBef>
              <a:tabLst>
                <a:tab pos="1729739" algn="l"/>
                <a:tab pos="1837689" algn="l"/>
                <a:tab pos="2311400" algn="l"/>
                <a:tab pos="2794635" algn="l"/>
                <a:tab pos="3307079" algn="l"/>
                <a:tab pos="4062095" algn="l"/>
                <a:tab pos="4102735" algn="l"/>
                <a:tab pos="4622800" algn="l"/>
                <a:tab pos="4906645" algn="l"/>
                <a:tab pos="5240655" algn="l"/>
                <a:tab pos="6698615" algn="l"/>
                <a:tab pos="7224395" algn="l"/>
                <a:tab pos="7981950" algn="l"/>
                <a:tab pos="9411335" algn="l"/>
              </a:tabLst>
            </a:pPr>
            <a:r>
              <a:rPr sz="2800" spc="28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4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sz="2800" spc="30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spc="3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22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-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51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800" spc="3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800" spc="22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16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3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3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sz="2800" spc="4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sz="2800" spc="409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spc="114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42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spc="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3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800" spc="3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22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3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spc="3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1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36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5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409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spc="3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800" spc="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51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800" spc="36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36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spc="3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1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51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800" spc="2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3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spc="16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 </a:t>
            </a:r>
            <a:r>
              <a:rPr sz="2800" spc="31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en-US" sz="2800" spc="31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solidFill>
                <a:srgbClr val="516F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204E9C14-BAA3-42ED-A2E4-09C35E933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966" y="1623144"/>
            <a:ext cx="4953000" cy="7424372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FAD1F375-67E1-4700-9063-213254A4067C}"/>
              </a:ext>
            </a:extLst>
          </p:cNvPr>
          <p:cNvSpPr txBox="1"/>
          <p:nvPr/>
        </p:nvSpPr>
        <p:spPr>
          <a:xfrm>
            <a:off x="17233185" y="9738423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28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0" y="2280921"/>
            <a:ext cx="13487399" cy="572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4139">
              <a:lnSpc>
                <a:spcPct val="114700"/>
              </a:lnSpc>
              <a:spcBef>
                <a:spcPts val="100"/>
              </a:spcBef>
            </a:pPr>
            <a:r>
              <a:rPr sz="6400" spc="-190" dirty="0">
                <a:solidFill>
                  <a:srgbClr val="36483A"/>
                </a:solidFill>
                <a:latin typeface="Palatino Linotype"/>
                <a:cs typeface="Palatino Linotype"/>
              </a:rPr>
              <a:t>Who </a:t>
            </a:r>
            <a:r>
              <a:rPr sz="6400" spc="-130" dirty="0">
                <a:solidFill>
                  <a:srgbClr val="36483A"/>
                </a:solidFill>
                <a:latin typeface="Palatino Linotype"/>
                <a:cs typeface="Palatino Linotype"/>
              </a:rPr>
              <a:t>did </a:t>
            </a:r>
            <a:r>
              <a:rPr sz="6400" spc="-160" dirty="0">
                <a:solidFill>
                  <a:srgbClr val="36483A"/>
                </a:solidFill>
                <a:latin typeface="Palatino Linotype"/>
                <a:cs typeface="Palatino Linotype"/>
              </a:rPr>
              <a:t>you </a:t>
            </a:r>
            <a:r>
              <a:rPr sz="6400" spc="45" dirty="0">
                <a:solidFill>
                  <a:srgbClr val="36483A"/>
                </a:solidFill>
                <a:latin typeface="Palatino Linotype"/>
                <a:cs typeface="Palatino Linotype"/>
              </a:rPr>
              <a:t>crave </a:t>
            </a:r>
            <a:r>
              <a:rPr sz="6400" spc="-90" dirty="0">
                <a:solidFill>
                  <a:srgbClr val="36483A"/>
                </a:solidFill>
                <a:latin typeface="Palatino Linotype"/>
                <a:cs typeface="Palatino Linotype"/>
              </a:rPr>
              <a:t>love </a:t>
            </a:r>
            <a:r>
              <a:rPr sz="6400" spc="85" dirty="0">
                <a:solidFill>
                  <a:srgbClr val="36483A"/>
                </a:solidFill>
                <a:latin typeface="Palatino Linotype"/>
                <a:cs typeface="Palatino Linotype"/>
              </a:rPr>
              <a:t>most from </a:t>
            </a:r>
            <a:r>
              <a:rPr sz="6400" spc="60" dirty="0">
                <a:solidFill>
                  <a:srgbClr val="36483A"/>
                </a:solidFill>
                <a:latin typeface="Palatino Linotype"/>
                <a:cs typeface="Palatino Linotype"/>
              </a:rPr>
              <a:t>as </a:t>
            </a:r>
            <a:r>
              <a:rPr sz="6400" spc="-15" dirty="0">
                <a:solidFill>
                  <a:srgbClr val="36483A"/>
                </a:solidFill>
                <a:latin typeface="Palatino Linotype"/>
                <a:cs typeface="Palatino Linotype"/>
              </a:rPr>
              <a:t>a </a:t>
            </a:r>
            <a:r>
              <a:rPr sz="6400" spc="20" dirty="0">
                <a:solidFill>
                  <a:srgbClr val="36483A"/>
                </a:solidFill>
                <a:latin typeface="Palatino Linotype"/>
                <a:cs typeface="Palatino Linotype"/>
              </a:rPr>
              <a:t>child, </a:t>
            </a:r>
            <a:r>
              <a:rPr sz="6400" spc="-45" dirty="0">
                <a:solidFill>
                  <a:srgbClr val="36483A"/>
                </a:solidFill>
                <a:latin typeface="Palatino Linotype"/>
                <a:cs typeface="Palatino Linotype"/>
              </a:rPr>
              <a:t>and </a:t>
            </a:r>
            <a:r>
              <a:rPr sz="6400" spc="-125" dirty="0">
                <a:solidFill>
                  <a:srgbClr val="36483A"/>
                </a:solidFill>
                <a:latin typeface="Palatino Linotype"/>
                <a:cs typeface="Palatino Linotype"/>
              </a:rPr>
              <a:t>who </a:t>
            </a:r>
            <a:r>
              <a:rPr sz="6400" spc="-130" dirty="0">
                <a:solidFill>
                  <a:srgbClr val="36483A"/>
                </a:solidFill>
                <a:latin typeface="Palatino Linotype"/>
                <a:cs typeface="Palatino Linotype"/>
              </a:rPr>
              <a:t>did </a:t>
            </a:r>
            <a:r>
              <a:rPr sz="6400" spc="-160" dirty="0">
                <a:solidFill>
                  <a:srgbClr val="36483A"/>
                </a:solidFill>
                <a:latin typeface="Palatino Linotype"/>
                <a:cs typeface="Palatino Linotype"/>
              </a:rPr>
              <a:t>you </a:t>
            </a:r>
            <a:r>
              <a:rPr sz="6400" spc="-80" dirty="0">
                <a:solidFill>
                  <a:srgbClr val="36483A"/>
                </a:solidFill>
                <a:latin typeface="Palatino Linotype"/>
                <a:cs typeface="Palatino Linotype"/>
              </a:rPr>
              <a:t>have</a:t>
            </a:r>
            <a:r>
              <a:rPr sz="6400" spc="295" dirty="0">
                <a:solidFill>
                  <a:srgbClr val="36483A"/>
                </a:solidFill>
                <a:latin typeface="Palatino Linotype"/>
                <a:cs typeface="Palatino Linotype"/>
              </a:rPr>
              <a:t> </a:t>
            </a:r>
            <a:r>
              <a:rPr sz="6400" spc="90" dirty="0">
                <a:solidFill>
                  <a:srgbClr val="36483A"/>
                </a:solidFill>
                <a:latin typeface="Palatino Linotype"/>
                <a:cs typeface="Palatino Linotype"/>
              </a:rPr>
              <a:t>to</a:t>
            </a:r>
            <a:r>
              <a:rPr lang="en-US" sz="6400" spc="90" dirty="0">
                <a:solidFill>
                  <a:srgbClr val="36483A"/>
                </a:solidFill>
                <a:latin typeface="Palatino Linotype"/>
                <a:cs typeface="Palatino Linotype"/>
              </a:rPr>
              <a:t> </a:t>
            </a:r>
            <a:r>
              <a:rPr sz="6400" spc="110" dirty="0">
                <a:solidFill>
                  <a:srgbClr val="36483A"/>
                </a:solidFill>
                <a:latin typeface="Palatino Linotype"/>
                <a:cs typeface="Palatino Linotype"/>
              </a:rPr>
              <a:t>be </a:t>
            </a:r>
            <a:r>
              <a:rPr sz="6400" spc="90" dirty="0">
                <a:solidFill>
                  <a:srgbClr val="36483A"/>
                </a:solidFill>
                <a:latin typeface="Palatino Linotype"/>
                <a:cs typeface="Palatino Linotype"/>
              </a:rPr>
              <a:t>to </a:t>
            </a:r>
            <a:r>
              <a:rPr sz="6400" spc="50" dirty="0">
                <a:solidFill>
                  <a:srgbClr val="36483A"/>
                </a:solidFill>
                <a:latin typeface="Palatino Linotype"/>
                <a:cs typeface="Palatino Linotype"/>
              </a:rPr>
              <a:t>get</a:t>
            </a:r>
            <a:r>
              <a:rPr sz="6400" spc="-240" dirty="0">
                <a:solidFill>
                  <a:srgbClr val="36483A"/>
                </a:solidFill>
                <a:latin typeface="Palatino Linotype"/>
                <a:cs typeface="Palatino Linotype"/>
              </a:rPr>
              <a:t> </a:t>
            </a:r>
            <a:r>
              <a:rPr sz="6400" spc="90" dirty="0">
                <a:solidFill>
                  <a:srgbClr val="36483A"/>
                </a:solidFill>
                <a:latin typeface="Palatino Linotype"/>
                <a:cs typeface="Palatino Linotype"/>
              </a:rPr>
              <a:t>it?</a:t>
            </a:r>
            <a:endParaRPr sz="6400" dirty="0">
              <a:solidFill>
                <a:srgbClr val="36483A"/>
              </a:solidFill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600" dirty="0">
              <a:solidFill>
                <a:srgbClr val="516F58"/>
              </a:solidFill>
              <a:latin typeface="Times New Roman"/>
              <a:cs typeface="Times New Roman"/>
            </a:endParaRPr>
          </a:p>
          <a:p>
            <a:pPr marL="3648075">
              <a:lnSpc>
                <a:spcPct val="100000"/>
              </a:lnSpc>
            </a:pPr>
            <a:r>
              <a:rPr sz="6400" spc="1060" dirty="0">
                <a:solidFill>
                  <a:srgbClr val="516F58"/>
                </a:solidFill>
                <a:latin typeface="Palatino Linotype"/>
                <a:cs typeface="Palatino Linotype"/>
              </a:rPr>
              <a:t>- </a:t>
            </a:r>
            <a:r>
              <a:rPr sz="6400" i="1" spc="150" dirty="0">
                <a:solidFill>
                  <a:srgbClr val="516F58"/>
                </a:solidFill>
                <a:latin typeface="Palatino Linotype"/>
                <a:cs typeface="Palatino Linotype"/>
              </a:rPr>
              <a:t>Tony</a:t>
            </a:r>
            <a:r>
              <a:rPr sz="6400" i="1" spc="-1065" dirty="0">
                <a:solidFill>
                  <a:srgbClr val="516F58"/>
                </a:solidFill>
                <a:latin typeface="Palatino Linotype"/>
                <a:cs typeface="Palatino Linotype"/>
              </a:rPr>
              <a:t> </a:t>
            </a:r>
            <a:r>
              <a:rPr sz="6400" i="1" spc="140" dirty="0">
                <a:solidFill>
                  <a:srgbClr val="516F58"/>
                </a:solidFill>
                <a:latin typeface="Palatino Linotype"/>
                <a:cs typeface="Palatino Linotype"/>
              </a:rPr>
              <a:t>Robbins</a:t>
            </a:r>
            <a:endParaRPr sz="6400" dirty="0">
              <a:solidFill>
                <a:srgbClr val="516F58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57010" y="1028700"/>
            <a:ext cx="0" cy="8229600"/>
          </a:xfrm>
          <a:custGeom>
            <a:avLst/>
            <a:gdLst/>
            <a:ahLst/>
            <a:cxnLst/>
            <a:rect l="l" t="t" r="r" b="b"/>
            <a:pathLst>
              <a:path h="8229600">
                <a:moveTo>
                  <a:pt x="0" y="0"/>
                </a:moveTo>
                <a:lnTo>
                  <a:pt x="0" y="8229600"/>
                </a:lnTo>
              </a:path>
            </a:pathLst>
          </a:custGeom>
          <a:ln w="38100">
            <a:solidFill>
              <a:srgbClr val="516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9403" y="867793"/>
            <a:ext cx="15647054" cy="8889266"/>
            <a:chOff x="0" y="66675"/>
            <a:chExt cx="20862738" cy="11852352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19108486" cy="24711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488"/>
                </a:lnSpc>
              </a:pPr>
              <a:r>
                <a:rPr lang="en-US" sz="5400" dirty="0">
                  <a:solidFill>
                    <a:srgbClr val="2E3E32"/>
                  </a:solidFill>
                  <a:latin typeface="Luthier Italics"/>
                </a:rPr>
                <a:t>Why hundreds of professionals around the globe have come for career help…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72795" y="2057400"/>
              <a:ext cx="20489943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4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27303" y="2205174"/>
              <a:ext cx="19958469" cy="97138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2700">
                <a:lnSpc>
                  <a:spcPts val="3829"/>
                </a:lnSpc>
                <a:spcBef>
                  <a:spcPts val="100"/>
                </a:spcBef>
              </a:pPr>
              <a:endParaRPr lang="en-US" sz="3200" b="1" spc="280" dirty="0">
                <a:solidFill>
                  <a:srgbClr val="C29E8E"/>
                </a:solidFill>
                <a:latin typeface="Trebuchet MS"/>
                <a:cs typeface="Trebuchet MS"/>
              </a:endParaRPr>
            </a:p>
            <a:p>
              <a:pPr marL="12700">
                <a:lnSpc>
                  <a:spcPts val="3829"/>
                </a:lnSpc>
                <a:spcBef>
                  <a:spcPts val="100"/>
                </a:spcBef>
              </a:pPr>
              <a:endParaRPr lang="en-US" sz="3200" b="1" spc="280" dirty="0">
                <a:solidFill>
                  <a:srgbClr val="5F8368"/>
                </a:solidFill>
                <a:latin typeface="Trebuchet MS"/>
                <a:cs typeface="Trebuchet MS"/>
              </a:endParaRPr>
            </a:p>
            <a:p>
              <a:pPr marL="12700">
                <a:lnSpc>
                  <a:spcPts val="3829"/>
                </a:lnSpc>
                <a:spcBef>
                  <a:spcPts val="100"/>
                </a:spcBef>
              </a:pPr>
              <a:r>
                <a:rPr lang="en-US" sz="3200" b="1" spc="280" dirty="0">
                  <a:solidFill>
                    <a:srgbClr val="2E3E32"/>
                  </a:solidFill>
                  <a:latin typeface="Trebuchet MS"/>
                  <a:cs typeface="Trebuchet MS"/>
                </a:rPr>
                <a:t>THEY </a:t>
              </a:r>
              <a:r>
                <a:rPr lang="en-US" sz="3200" b="1" spc="229" dirty="0">
                  <a:solidFill>
                    <a:srgbClr val="2E3E32"/>
                  </a:solidFill>
                  <a:latin typeface="Trebuchet MS"/>
                  <a:cs typeface="Trebuchet MS"/>
                </a:rPr>
                <a:t>FEEL </a:t>
              </a:r>
              <a:r>
                <a:rPr lang="en-US" sz="3200" b="1" spc="370" dirty="0">
                  <a:solidFill>
                    <a:srgbClr val="2E3E32"/>
                  </a:solidFill>
                  <a:latin typeface="Trebuchet MS"/>
                  <a:cs typeface="Trebuchet MS"/>
                </a:rPr>
                <a:t>UNABLE </a:t>
              </a:r>
              <a:r>
                <a:rPr lang="en-US" sz="3200" b="1" spc="204" dirty="0">
                  <a:solidFill>
                    <a:srgbClr val="2E3E32"/>
                  </a:solidFill>
                  <a:latin typeface="Trebuchet MS"/>
                  <a:cs typeface="Trebuchet MS"/>
                </a:rPr>
                <a:t>TO </a:t>
              </a:r>
              <a:r>
                <a:rPr lang="en-US" sz="3200" b="1" spc="295" dirty="0">
                  <a:solidFill>
                    <a:srgbClr val="2E3E32"/>
                  </a:solidFill>
                  <a:latin typeface="Trebuchet MS"/>
                  <a:cs typeface="Trebuchet MS"/>
                </a:rPr>
                <a:t>WORK,</a:t>
              </a:r>
              <a:r>
                <a:rPr lang="en-US" sz="3200" b="1" spc="155" dirty="0">
                  <a:solidFill>
                    <a:srgbClr val="2E3E32"/>
                  </a:solidFill>
                  <a:latin typeface="Trebuchet MS"/>
                  <a:cs typeface="Trebuchet MS"/>
                </a:rPr>
                <a:t> </a:t>
              </a:r>
              <a:r>
                <a:rPr lang="en-US" sz="3200" b="1" spc="200" dirty="0">
                  <a:solidFill>
                    <a:srgbClr val="2E3E32"/>
                  </a:solidFill>
                  <a:latin typeface="Trebuchet MS"/>
                  <a:cs typeface="Trebuchet MS"/>
                </a:rPr>
                <a:t>LEAD,</a:t>
              </a:r>
              <a:endParaRPr lang="en-US" sz="3200" dirty="0">
                <a:solidFill>
                  <a:srgbClr val="2E3E32"/>
                </a:solidFill>
                <a:latin typeface="Trebuchet MS"/>
                <a:cs typeface="Trebuchet MS"/>
              </a:endParaRPr>
            </a:p>
            <a:p>
              <a:pPr marL="12700" marR="728345">
                <a:lnSpc>
                  <a:spcPts val="3820"/>
                </a:lnSpc>
                <a:spcBef>
                  <a:spcPts val="130"/>
                </a:spcBef>
              </a:pPr>
              <a:r>
                <a:rPr lang="en-US" sz="3200" b="1" spc="400" dirty="0">
                  <a:solidFill>
                    <a:srgbClr val="2E3E32"/>
                  </a:solidFill>
                  <a:latin typeface="Trebuchet MS"/>
                  <a:cs typeface="Trebuchet MS"/>
                </a:rPr>
                <a:t>COMMUNICATE </a:t>
              </a:r>
              <a:r>
                <a:rPr lang="en-US" sz="3200" b="1" spc="365" dirty="0">
                  <a:solidFill>
                    <a:srgbClr val="2E3E32"/>
                  </a:solidFill>
                  <a:latin typeface="Trebuchet MS"/>
                  <a:cs typeface="Trebuchet MS"/>
                </a:rPr>
                <a:t>AND </a:t>
              </a:r>
              <a:r>
                <a:rPr lang="en-US" sz="3200" b="1" spc="425" dirty="0">
                  <a:solidFill>
                    <a:srgbClr val="2E3E32"/>
                  </a:solidFill>
                  <a:latin typeface="Trebuchet MS"/>
                  <a:cs typeface="Trebuchet MS"/>
                </a:rPr>
                <a:t>GROW </a:t>
              </a:r>
              <a:r>
                <a:rPr lang="en-US" sz="3200" b="1" spc="275" dirty="0">
                  <a:solidFill>
                    <a:srgbClr val="2E3E32"/>
                  </a:solidFill>
                  <a:latin typeface="Trebuchet MS"/>
                  <a:cs typeface="Trebuchet MS"/>
                </a:rPr>
                <a:t>IN </a:t>
              </a:r>
              <a:r>
                <a:rPr lang="en-US" sz="3200" b="1" spc="250" dirty="0">
                  <a:solidFill>
                    <a:srgbClr val="2E3E32"/>
                  </a:solidFill>
                  <a:latin typeface="Trebuchet MS"/>
                  <a:cs typeface="Trebuchet MS"/>
                </a:rPr>
                <a:t>THE </a:t>
              </a:r>
              <a:r>
                <a:rPr lang="en-US" sz="3200" b="1" spc="415" dirty="0">
                  <a:solidFill>
                    <a:srgbClr val="2E3E32"/>
                  </a:solidFill>
                  <a:latin typeface="Trebuchet MS"/>
                  <a:cs typeface="Trebuchet MS"/>
                </a:rPr>
                <a:t>WAY</a:t>
              </a:r>
              <a:r>
                <a:rPr lang="en-US" sz="3200" b="1" spc="-235" dirty="0">
                  <a:solidFill>
                    <a:srgbClr val="2E3E32"/>
                  </a:solidFill>
                  <a:latin typeface="Trebuchet MS"/>
                  <a:cs typeface="Trebuchet MS"/>
                </a:rPr>
                <a:t> </a:t>
              </a:r>
              <a:r>
                <a:rPr lang="en-US" sz="3200" b="1" spc="280" dirty="0">
                  <a:solidFill>
                    <a:srgbClr val="2E3E32"/>
                  </a:solidFill>
                  <a:latin typeface="Trebuchet MS"/>
                  <a:cs typeface="Trebuchet MS"/>
                </a:rPr>
                <a:t>THEY  </a:t>
              </a:r>
              <a:r>
                <a:rPr lang="en-US" sz="3200" b="1" spc="409" dirty="0">
                  <a:solidFill>
                    <a:srgbClr val="2E3E32"/>
                  </a:solidFill>
                  <a:latin typeface="Trebuchet MS"/>
                  <a:cs typeface="Trebuchet MS"/>
                </a:rPr>
                <a:t>WANT</a:t>
              </a:r>
              <a:r>
                <a:rPr lang="en-US" sz="3200" b="1" spc="245" dirty="0">
                  <a:solidFill>
                    <a:srgbClr val="2E3E32"/>
                  </a:solidFill>
                  <a:latin typeface="Trebuchet MS"/>
                  <a:cs typeface="Trebuchet MS"/>
                </a:rPr>
                <a:t> </a:t>
              </a:r>
              <a:r>
                <a:rPr lang="en-US" sz="3200" b="1" spc="80" dirty="0">
                  <a:solidFill>
                    <a:srgbClr val="2E3E32"/>
                  </a:solidFill>
                  <a:latin typeface="Trebuchet MS"/>
                  <a:cs typeface="Trebuchet MS"/>
                </a:rPr>
                <a:t>TO:</a:t>
              </a:r>
            </a:p>
            <a:p>
              <a:pPr marL="12700" marR="728345">
                <a:lnSpc>
                  <a:spcPts val="3820"/>
                </a:lnSpc>
                <a:spcBef>
                  <a:spcPts val="130"/>
                </a:spcBef>
              </a:pPr>
              <a:endParaRPr lang="en-US" sz="3200" dirty="0">
                <a:solidFill>
                  <a:srgbClr val="2E3E32"/>
                </a:solidFill>
                <a:latin typeface="Trebuchet MS"/>
                <a:cs typeface="Trebuchet MS"/>
              </a:endParaRPr>
            </a:p>
            <a:p>
              <a:pPr marL="469900" indent="-457200">
                <a:lnSpc>
                  <a:spcPct val="100000"/>
                </a:lnSpc>
                <a:spcBef>
                  <a:spcPts val="5"/>
                </a:spcBef>
                <a:buFont typeface="Arial" panose="020B0604020202020204" pitchFamily="34" charset="0"/>
                <a:buChar char="•"/>
                <a:tabLst>
                  <a:tab pos="321945" algn="l"/>
                </a:tabLst>
              </a:pPr>
              <a:r>
                <a:rPr lang="en-US" sz="2800" b="1" spc="17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Don't </a:t>
              </a:r>
              <a:r>
                <a:rPr lang="en-US" sz="2800" b="1" spc="15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feel </a:t>
              </a:r>
              <a:r>
                <a:rPr lang="en-US" sz="2800" b="1" spc="19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recognized </a:t>
              </a:r>
              <a:r>
                <a:rPr lang="en-US" sz="2800" b="1" spc="6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or</a:t>
              </a:r>
              <a:r>
                <a:rPr lang="en-US" sz="2800" b="1" spc="-10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pc="21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valued</a:t>
              </a:r>
              <a:endParaRPr lang="en-US" sz="2800" dirty="0">
                <a:solidFill>
                  <a:srgbClr val="2E3E32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469900" indent="-457200">
                <a:lnSpc>
                  <a:spcPct val="100000"/>
                </a:lnSpc>
                <a:spcBef>
                  <a:spcPts val="1485"/>
                </a:spcBef>
                <a:buFont typeface="Arial" panose="020B0604020202020204" pitchFamily="34" charset="0"/>
                <a:buChar char="•"/>
                <a:tabLst>
                  <a:tab pos="316865" algn="l"/>
                </a:tabLst>
              </a:pPr>
              <a:r>
                <a:rPr lang="en-US" sz="2800" b="1" spc="14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Feel </a:t>
              </a:r>
              <a:r>
                <a:rPr lang="en-US" sz="2800" b="1" spc="13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they're </a:t>
              </a:r>
              <a:r>
                <a:rPr lang="en-US" sz="2800" b="1" spc="18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meant </a:t>
              </a:r>
              <a:r>
                <a:rPr lang="en-US" sz="2800" b="1" spc="9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for </a:t>
              </a:r>
              <a:r>
                <a:rPr lang="en-US" sz="2800" b="1" spc="21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something </a:t>
              </a:r>
              <a:r>
                <a:rPr lang="en-US" sz="2800" b="1" spc="23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bigger </a:t>
              </a:r>
              <a:r>
                <a:rPr lang="en-US" sz="2800" b="1" spc="6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or</a:t>
              </a:r>
              <a:r>
                <a:rPr lang="en-US" sz="2800" b="1" spc="-254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pc="13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better</a:t>
              </a:r>
              <a:endParaRPr lang="en-US" sz="2800" dirty="0">
                <a:solidFill>
                  <a:srgbClr val="2E3E32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469900" marR="1326515" indent="-457200">
                <a:lnSpc>
                  <a:spcPct val="144300"/>
                </a:lnSpc>
                <a:buFont typeface="Arial" panose="020B0604020202020204" pitchFamily="34" charset="0"/>
                <a:buChar char="•"/>
                <a:tabLst>
                  <a:tab pos="316865" algn="l"/>
                </a:tabLst>
              </a:pPr>
              <a:r>
                <a:rPr lang="en-US" sz="2800" b="1" spc="13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Aren't </a:t>
              </a:r>
              <a:r>
                <a:rPr lang="en-US" sz="2800" b="1" spc="22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advancing </a:t>
              </a:r>
              <a:r>
                <a:rPr lang="en-US" sz="2800" b="1" spc="6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or </a:t>
              </a:r>
              <a:r>
                <a:rPr lang="en-US" sz="2800" b="1" spc="16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receiving </a:t>
              </a:r>
              <a:r>
                <a:rPr lang="en-US" sz="2800" b="1" spc="21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compensation</a:t>
              </a:r>
              <a:r>
                <a:rPr lang="en-US" sz="2800" b="1" spc="-4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pc="13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they </a:t>
              </a:r>
              <a:r>
                <a:rPr lang="en-US" sz="2800" b="1" spc="19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deserve</a:t>
              </a:r>
              <a:endParaRPr lang="en-US" sz="2800" dirty="0">
                <a:solidFill>
                  <a:srgbClr val="2E3E32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469900" indent="-457200">
                <a:lnSpc>
                  <a:spcPct val="100000"/>
                </a:lnSpc>
                <a:spcBef>
                  <a:spcPts val="1490"/>
                </a:spcBef>
                <a:buFont typeface="Arial" panose="020B0604020202020204" pitchFamily="34" charset="0"/>
                <a:buChar char="•"/>
                <a:tabLst>
                  <a:tab pos="316865" algn="l"/>
                </a:tabLst>
              </a:pPr>
              <a:r>
                <a:rPr lang="en-US" sz="2800" b="1" spc="13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Not </a:t>
              </a:r>
              <a:r>
                <a:rPr lang="en-US" sz="2800" b="1" spc="22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doing </a:t>
              </a:r>
              <a:r>
                <a:rPr lang="en-US" sz="2800" b="1" spc="15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work </a:t>
              </a:r>
              <a:r>
                <a:rPr lang="en-US" sz="2800" b="1" spc="12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that </a:t>
              </a:r>
              <a:r>
                <a:rPr lang="en-US" sz="2800" b="1" spc="18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feels </a:t>
              </a:r>
              <a:r>
                <a:rPr lang="en-US" sz="2800" b="1" spc="7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right, </a:t>
              </a:r>
              <a:r>
                <a:rPr lang="en-US" sz="2800" b="1" spc="29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good </a:t>
              </a:r>
              <a:r>
                <a:rPr lang="en-US" sz="2800" b="1" spc="6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or</a:t>
              </a:r>
              <a:r>
                <a:rPr lang="en-US" sz="2800" b="1" spc="-34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pc="20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purposeful</a:t>
              </a:r>
              <a:endParaRPr lang="en-US" sz="2800" dirty="0">
                <a:solidFill>
                  <a:srgbClr val="2E3E32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469900" indent="-457200">
                <a:lnSpc>
                  <a:spcPct val="100000"/>
                </a:lnSpc>
                <a:spcBef>
                  <a:spcPts val="1490"/>
                </a:spcBef>
                <a:buFont typeface="Arial" panose="020B0604020202020204" pitchFamily="34" charset="0"/>
                <a:buChar char="•"/>
                <a:tabLst>
                  <a:tab pos="316865" algn="l"/>
                </a:tabLst>
              </a:pPr>
              <a:r>
                <a:rPr lang="en-US" sz="2800" b="1" spc="110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Feeling there is too much </a:t>
              </a:r>
              <a:r>
                <a:rPr lang="en-US" sz="2800" b="1" spc="24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struggle</a:t>
              </a:r>
            </a:p>
            <a:p>
              <a:pPr marL="469900" indent="-457200">
                <a:lnSpc>
                  <a:spcPct val="100000"/>
                </a:lnSpc>
                <a:spcBef>
                  <a:spcPts val="1490"/>
                </a:spcBef>
                <a:buFont typeface="Arial" panose="020B0604020202020204" pitchFamily="34" charset="0"/>
                <a:buChar char="•"/>
                <a:tabLst>
                  <a:tab pos="316865" algn="l"/>
                </a:tabLst>
              </a:pPr>
              <a:r>
                <a:rPr lang="en-US" sz="2800" b="1" spc="245" dirty="0">
                  <a:solidFill>
                    <a:srgbClr val="2E3E32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They want more, different and better</a:t>
              </a:r>
              <a:endParaRPr lang="en-US" sz="2800" dirty="0">
                <a:solidFill>
                  <a:srgbClr val="2E3E32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12700" marR="5080">
                <a:lnSpc>
                  <a:spcPct val="144300"/>
                </a:lnSpc>
                <a:tabLst>
                  <a:tab pos="316865" algn="l"/>
                </a:tabLst>
              </a:pPr>
              <a:endParaRPr lang="en-US" sz="2800" b="1" spc="12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lnSpc>
                  <a:spcPct val="144300"/>
                </a:lnSpc>
                <a:tabLst>
                  <a:tab pos="316865" algn="l"/>
                </a:tabLst>
              </a:pPr>
              <a:r>
                <a:rPr lang="en-US" sz="3200" b="1" i="1" spc="125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Overall, </a:t>
              </a:r>
              <a:r>
                <a:rPr lang="en-US" sz="3200" b="1" i="1" spc="130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they </a:t>
              </a:r>
              <a:r>
                <a:rPr lang="en-US" sz="3200" b="1" i="1" spc="170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don't </a:t>
              </a:r>
              <a:r>
                <a:rPr lang="en-US" sz="3200" b="1" i="1" spc="150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feel </a:t>
              </a:r>
              <a:r>
                <a:rPr lang="en-US" sz="3200" b="1" i="1" spc="200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able </a:t>
              </a:r>
              <a:r>
                <a:rPr lang="en-US" sz="3200" b="1" i="1" spc="105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to </a:t>
              </a:r>
              <a:r>
                <a:rPr lang="en-US" sz="3200" b="1" i="1" spc="160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reach </a:t>
              </a:r>
              <a:r>
                <a:rPr lang="en-US" sz="3200" b="1" i="1" spc="75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their </a:t>
              </a:r>
              <a:r>
                <a:rPr lang="en-US" sz="3200" b="1" i="1" spc="140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highest,</a:t>
              </a:r>
              <a:r>
                <a:rPr lang="en-US" sz="3200" b="1" i="1" spc="-160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i="1" spc="220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most </a:t>
              </a:r>
              <a:r>
                <a:rPr lang="en-US" sz="3200" b="1" i="1" spc="114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joyful</a:t>
              </a:r>
              <a:r>
                <a:rPr lang="en-US" sz="3200" b="1" i="1" spc="100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 </a:t>
              </a:r>
              <a:r>
                <a:rPr lang="en-US" sz="3200" b="1" i="1" spc="160" dirty="0">
                  <a:solidFill>
                    <a:srgbClr val="5F8368"/>
                  </a:solidFill>
                  <a:latin typeface="Luthier" panose="020B0604020202020204" charset="0"/>
                  <a:cs typeface="Arial" panose="020B0604020202020204" pitchFamily="34" charset="0"/>
                </a:rPr>
                <a:t>potential</a:t>
              </a:r>
              <a:endParaRPr lang="en-US" sz="3200" i="1" dirty="0">
                <a:solidFill>
                  <a:srgbClr val="5F8368"/>
                </a:solidFill>
                <a:latin typeface="Luthier" panose="020B060402020202020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68250" y="9555755"/>
            <a:ext cx="8498207" cy="402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24" dirty="0">
                <a:solidFill>
                  <a:srgbClr val="F6F6ED"/>
                </a:solidFill>
                <a:latin typeface="Luthier Bold"/>
              </a:rPr>
              <a:t>Close Your Power Gaps and Rise• Kathy Caprino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33EED37-0A8B-4960-83FA-C3377D323DD0}"/>
              </a:ext>
            </a:extLst>
          </p:cNvPr>
          <p:cNvSpPr/>
          <p:nvPr/>
        </p:nvSpPr>
        <p:spPr>
          <a:xfrm flipH="1">
            <a:off x="875824" y="1180275"/>
            <a:ext cx="9144" cy="7926449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541D82E-A774-4452-BCAA-6F1FC49F1281}"/>
              </a:ext>
            </a:extLst>
          </p:cNvPr>
          <p:cNvSpPr txBox="1"/>
          <p:nvPr/>
        </p:nvSpPr>
        <p:spPr>
          <a:xfrm>
            <a:off x="391190" y="950208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55A34B18-E441-416A-83D1-84F6FD13A031}" type="slidenum">
              <a:rPr lang="en-US" sz="2800" spc="221" smtClean="0">
                <a:solidFill>
                  <a:srgbClr val="5F8368"/>
                </a:solidFill>
                <a:latin typeface="Glacial Indifference Bold"/>
              </a:rPr>
              <a:t>3</a:t>
            </a:fld>
            <a:endParaRPr lang="en-US" sz="2800" spc="221" dirty="0">
              <a:solidFill>
                <a:srgbClr val="5F8368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032" y="0"/>
            <a:ext cx="12631420" cy="10287000"/>
          </a:xfrm>
          <a:custGeom>
            <a:avLst/>
            <a:gdLst/>
            <a:ahLst/>
            <a:cxnLst/>
            <a:rect l="l" t="t" r="r" b="b"/>
            <a:pathLst>
              <a:path w="12631420" h="10287000">
                <a:moveTo>
                  <a:pt x="0" y="10287000"/>
                </a:moveTo>
                <a:lnTo>
                  <a:pt x="12631403" y="10287000"/>
                </a:lnTo>
                <a:lnTo>
                  <a:pt x="12631403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38991" y="0"/>
            <a:ext cx="5657215" cy="10287000"/>
          </a:xfrm>
          <a:custGeom>
            <a:avLst/>
            <a:gdLst/>
            <a:ahLst/>
            <a:cxnLst/>
            <a:rect l="l" t="t" r="r" b="b"/>
            <a:pathLst>
              <a:path w="5657215" h="10287000">
                <a:moveTo>
                  <a:pt x="0" y="0"/>
                </a:moveTo>
                <a:lnTo>
                  <a:pt x="0" y="10287000"/>
                </a:lnTo>
                <a:lnTo>
                  <a:pt x="5656596" y="10287000"/>
                </a:lnTo>
                <a:lnTo>
                  <a:pt x="5656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516F58">
              <a:alpha val="8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2444148"/>
            <a:ext cx="0" cy="3600450"/>
          </a:xfrm>
          <a:custGeom>
            <a:avLst/>
            <a:gdLst/>
            <a:ahLst/>
            <a:cxnLst/>
            <a:rect l="l" t="t" r="r" b="b"/>
            <a:pathLst>
              <a:path h="3600450">
                <a:moveTo>
                  <a:pt x="0" y="0"/>
                </a:moveTo>
                <a:lnTo>
                  <a:pt x="0" y="3600450"/>
                </a:lnTo>
              </a:path>
            </a:pathLst>
          </a:custGeom>
          <a:ln w="57150">
            <a:solidFill>
              <a:srgbClr val="516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9773" y="1965325"/>
            <a:ext cx="8030209" cy="23480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4535"/>
              </a:lnSpc>
              <a:spcBef>
                <a:spcPts val="110"/>
              </a:spcBef>
            </a:pPr>
            <a:r>
              <a:rPr sz="3800" b="1" spc="420" dirty="0">
                <a:solidFill>
                  <a:srgbClr val="516F58"/>
                </a:solidFill>
                <a:latin typeface="Trebuchet MS"/>
                <a:cs typeface="Trebuchet MS"/>
              </a:rPr>
              <a:t>YOUR </a:t>
            </a:r>
            <a:r>
              <a:rPr lang="en-US" sz="3800" b="1" spc="420" dirty="0">
                <a:solidFill>
                  <a:srgbClr val="516F58"/>
                </a:solidFill>
                <a:latin typeface="Trebuchet MS"/>
                <a:cs typeface="Trebuchet MS"/>
              </a:rPr>
              <a:t>LIFE AND </a:t>
            </a:r>
            <a:r>
              <a:rPr sz="3800" b="1" spc="405" dirty="0">
                <a:solidFill>
                  <a:srgbClr val="516F58"/>
                </a:solidFill>
                <a:latin typeface="Trebuchet MS"/>
                <a:cs typeface="Trebuchet MS"/>
              </a:rPr>
              <a:t>CAREER</a:t>
            </a:r>
            <a:endParaRPr sz="3800" dirty="0">
              <a:solidFill>
                <a:srgbClr val="516F58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ts val="4510"/>
              </a:lnSpc>
              <a:spcBef>
                <a:spcPts val="165"/>
              </a:spcBef>
            </a:pPr>
            <a:r>
              <a:rPr sz="3800" b="1" spc="285" dirty="0">
                <a:solidFill>
                  <a:srgbClr val="516F58"/>
                </a:solidFill>
                <a:latin typeface="Trebuchet MS"/>
                <a:cs typeface="Trebuchet MS"/>
              </a:rPr>
              <a:t>AREN’T </a:t>
            </a:r>
            <a:r>
              <a:rPr sz="3800" b="1" spc="335" dirty="0">
                <a:solidFill>
                  <a:srgbClr val="516F58"/>
                </a:solidFill>
                <a:latin typeface="Trebuchet MS"/>
                <a:cs typeface="Trebuchet MS"/>
              </a:rPr>
              <a:t>JUST </a:t>
            </a:r>
            <a:r>
              <a:rPr sz="3800" b="1" spc="295" dirty="0">
                <a:solidFill>
                  <a:srgbClr val="516F58"/>
                </a:solidFill>
                <a:latin typeface="Trebuchet MS"/>
                <a:cs typeface="Trebuchet MS"/>
              </a:rPr>
              <a:t>“HAPPENING” </a:t>
            </a:r>
            <a:r>
              <a:rPr sz="3800" b="1" spc="250" dirty="0">
                <a:solidFill>
                  <a:srgbClr val="516F58"/>
                </a:solidFill>
                <a:latin typeface="Trebuchet MS"/>
                <a:cs typeface="Trebuchet MS"/>
              </a:rPr>
              <a:t>TO  </a:t>
            </a:r>
            <a:r>
              <a:rPr sz="3800" b="1" spc="229" dirty="0">
                <a:solidFill>
                  <a:srgbClr val="516F58"/>
                </a:solidFill>
                <a:latin typeface="Trebuchet MS"/>
                <a:cs typeface="Trebuchet MS"/>
              </a:rPr>
              <a:t>YOU. </a:t>
            </a:r>
            <a:r>
              <a:rPr sz="3800" b="1" spc="305" dirty="0">
                <a:solidFill>
                  <a:srgbClr val="516F58"/>
                </a:solidFill>
                <a:latin typeface="Trebuchet MS"/>
                <a:cs typeface="Trebuchet MS"/>
              </a:rPr>
              <a:t>YOU’RE </a:t>
            </a:r>
            <a:r>
              <a:rPr sz="3800" b="1" spc="434" dirty="0">
                <a:solidFill>
                  <a:srgbClr val="516F58"/>
                </a:solidFill>
                <a:latin typeface="Trebuchet MS"/>
                <a:cs typeface="Trebuchet MS"/>
              </a:rPr>
              <a:t>CO-CREATING </a:t>
            </a:r>
            <a:r>
              <a:rPr sz="3800" b="1" spc="165" dirty="0">
                <a:solidFill>
                  <a:srgbClr val="516F58"/>
                </a:solidFill>
                <a:latin typeface="Trebuchet MS"/>
                <a:cs typeface="Trebuchet MS"/>
              </a:rPr>
              <a:t>IT  </a:t>
            </a:r>
            <a:r>
              <a:rPr sz="3800" b="1" spc="385" dirty="0">
                <a:solidFill>
                  <a:srgbClr val="516F58"/>
                </a:solidFill>
                <a:latin typeface="Trebuchet MS"/>
                <a:cs typeface="Trebuchet MS"/>
              </a:rPr>
              <a:t>EVERY</a:t>
            </a:r>
            <a:r>
              <a:rPr sz="3800" b="1" spc="295" dirty="0">
                <a:solidFill>
                  <a:srgbClr val="516F58"/>
                </a:solidFill>
                <a:latin typeface="Trebuchet MS"/>
                <a:cs typeface="Trebuchet MS"/>
              </a:rPr>
              <a:t> </a:t>
            </a:r>
            <a:r>
              <a:rPr sz="3800" b="1" spc="220" dirty="0">
                <a:solidFill>
                  <a:srgbClr val="516F58"/>
                </a:solidFill>
                <a:latin typeface="Trebuchet MS"/>
                <a:cs typeface="Trebuchet MS"/>
              </a:rPr>
              <a:t>DAY.</a:t>
            </a:r>
            <a:endParaRPr sz="3800" dirty="0">
              <a:solidFill>
                <a:srgbClr val="516F58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2894" y="4878062"/>
            <a:ext cx="8090534" cy="17697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4510"/>
              </a:lnSpc>
              <a:spcBef>
                <a:spcPts val="300"/>
              </a:spcBef>
            </a:pPr>
            <a:r>
              <a:rPr sz="3800" b="1" spc="470" dirty="0">
                <a:solidFill>
                  <a:srgbClr val="7EA287"/>
                </a:solidFill>
                <a:latin typeface="Trebuchet MS"/>
                <a:cs typeface="Trebuchet MS"/>
              </a:rPr>
              <a:t>WHAT</a:t>
            </a:r>
            <a:r>
              <a:rPr sz="3800" b="1" spc="470" dirty="0">
                <a:solidFill>
                  <a:srgbClr val="C29E8E"/>
                </a:solidFill>
                <a:latin typeface="Trebuchet MS"/>
                <a:cs typeface="Trebuchet MS"/>
              </a:rPr>
              <a:t> </a:t>
            </a:r>
            <a:r>
              <a:rPr sz="3800" b="1" spc="440" dirty="0">
                <a:solidFill>
                  <a:srgbClr val="516F58"/>
                </a:solidFill>
                <a:latin typeface="Trebuchet MS"/>
                <a:cs typeface="Trebuchet MS"/>
              </a:rPr>
              <a:t>CHRONICALLY</a:t>
            </a:r>
            <a:r>
              <a:rPr sz="3800" b="1" spc="110" dirty="0">
                <a:solidFill>
                  <a:srgbClr val="516F58"/>
                </a:solidFill>
                <a:latin typeface="Trebuchet MS"/>
                <a:cs typeface="Trebuchet MS"/>
              </a:rPr>
              <a:t> </a:t>
            </a:r>
            <a:r>
              <a:rPr sz="3800" b="1" spc="395" dirty="0">
                <a:solidFill>
                  <a:srgbClr val="516F58"/>
                </a:solidFill>
                <a:latin typeface="Trebuchet MS"/>
                <a:cs typeface="Trebuchet MS"/>
              </a:rPr>
              <a:t>REPEATS</a:t>
            </a:r>
            <a:r>
              <a:rPr sz="3800" b="1" spc="395" dirty="0">
                <a:solidFill>
                  <a:srgbClr val="8B3331"/>
                </a:solidFill>
                <a:latin typeface="Trebuchet MS"/>
                <a:cs typeface="Trebuchet MS"/>
              </a:rPr>
              <a:t>  </a:t>
            </a:r>
            <a:r>
              <a:rPr sz="3800" b="1" spc="280" dirty="0">
                <a:solidFill>
                  <a:srgbClr val="7EA287"/>
                </a:solidFill>
                <a:latin typeface="Trebuchet MS"/>
                <a:cs typeface="Trebuchet MS"/>
              </a:rPr>
              <a:t>THAT’S</a:t>
            </a:r>
            <a:r>
              <a:rPr lang="en-US" sz="3800" b="1" spc="280" dirty="0">
                <a:solidFill>
                  <a:srgbClr val="7EA287"/>
                </a:solidFill>
                <a:latin typeface="Trebuchet MS"/>
                <a:cs typeface="Trebuchet MS"/>
              </a:rPr>
              <a:t> </a:t>
            </a:r>
            <a:r>
              <a:rPr sz="3800" b="1" spc="390" dirty="0">
                <a:solidFill>
                  <a:srgbClr val="7EA287"/>
                </a:solidFill>
                <a:latin typeface="Trebuchet MS"/>
                <a:cs typeface="Trebuchet MS"/>
              </a:rPr>
              <a:t>NEGATIVE</a:t>
            </a:r>
            <a:r>
              <a:rPr sz="3800" b="1" spc="295" dirty="0">
                <a:solidFill>
                  <a:srgbClr val="7EA287"/>
                </a:solidFill>
                <a:latin typeface="Trebuchet MS"/>
                <a:cs typeface="Trebuchet MS"/>
              </a:rPr>
              <a:t> </a:t>
            </a:r>
            <a:r>
              <a:rPr sz="3800" b="1" spc="445" dirty="0">
                <a:solidFill>
                  <a:srgbClr val="7EA287"/>
                </a:solidFill>
                <a:latin typeface="Trebuchet MS"/>
                <a:cs typeface="Trebuchet MS"/>
              </a:rPr>
              <a:t>AND</a:t>
            </a:r>
            <a:endParaRPr sz="3800" dirty="0">
              <a:solidFill>
                <a:srgbClr val="7EA287"/>
              </a:solidFill>
              <a:latin typeface="Trebuchet MS"/>
              <a:cs typeface="Trebuchet MS"/>
            </a:endParaRPr>
          </a:p>
          <a:p>
            <a:pPr marL="12700">
              <a:lnSpc>
                <a:spcPts val="4535"/>
              </a:lnSpc>
            </a:pPr>
            <a:r>
              <a:rPr sz="3800" b="1" spc="395" dirty="0">
                <a:solidFill>
                  <a:srgbClr val="7EA287"/>
                </a:solidFill>
                <a:latin typeface="Trebuchet MS"/>
                <a:cs typeface="Trebuchet MS"/>
              </a:rPr>
              <a:t>HURTFUL?</a:t>
            </a:r>
            <a:endParaRPr sz="3800" dirty="0">
              <a:solidFill>
                <a:srgbClr val="7EA287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53D828D-490E-4095-AD2F-5B00A3012AB5}"/>
              </a:ext>
            </a:extLst>
          </p:cNvPr>
          <p:cNvSpPr txBox="1"/>
          <p:nvPr/>
        </p:nvSpPr>
        <p:spPr>
          <a:xfrm>
            <a:off x="17329983" y="955649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30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  <p:pic>
        <p:nvPicPr>
          <p:cNvPr id="12" name="Picture 11" descr="A person standing in front of a window&#10;&#10;Description automatically generated with medium confidence">
            <a:extLst>
              <a:ext uri="{FF2B5EF4-FFF2-40B4-BE49-F238E27FC236}">
                <a16:creationId xmlns:a16="http://schemas.microsoft.com/office/drawing/2014/main" id="{940428C8-9F3E-49FD-B06E-A093A411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45" y="2154176"/>
            <a:ext cx="6735749" cy="449360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345A3B">
              <a:alpha val="7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95661" y="1240001"/>
            <a:ext cx="12992735" cy="8020050"/>
          </a:xfrm>
          <a:custGeom>
            <a:avLst/>
            <a:gdLst/>
            <a:ahLst/>
            <a:cxnLst/>
            <a:rect l="l" t="t" r="r" b="b"/>
            <a:pathLst>
              <a:path w="12992735" h="8020050">
                <a:moveTo>
                  <a:pt x="0" y="0"/>
                </a:moveTo>
                <a:lnTo>
                  <a:pt x="12992339" y="0"/>
                </a:lnTo>
                <a:lnTo>
                  <a:pt x="12992339" y="8020050"/>
                </a:lnTo>
                <a:lnTo>
                  <a:pt x="0" y="8020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5088" y="3024578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516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8272" y="2702920"/>
            <a:ext cx="10687685" cy="604620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7800"/>
              </a:lnSpc>
              <a:spcBef>
                <a:spcPts val="405"/>
              </a:spcBef>
            </a:pPr>
            <a:r>
              <a:rPr sz="5400" b="1" spc="-25" dirty="0">
                <a:solidFill>
                  <a:srgbClr val="516F58"/>
                </a:solidFill>
                <a:latin typeface="Arial"/>
                <a:cs typeface="Arial"/>
              </a:rPr>
              <a:t>Are </a:t>
            </a:r>
            <a:r>
              <a:rPr sz="5400" b="1" spc="-155" dirty="0">
                <a:solidFill>
                  <a:srgbClr val="516F58"/>
                </a:solidFill>
                <a:latin typeface="Arial"/>
                <a:cs typeface="Arial"/>
              </a:rPr>
              <a:t>you </a:t>
            </a:r>
            <a:r>
              <a:rPr sz="5400" b="1" spc="-35" dirty="0">
                <a:solidFill>
                  <a:srgbClr val="516F58"/>
                </a:solidFill>
                <a:latin typeface="Arial"/>
                <a:cs typeface="Arial"/>
              </a:rPr>
              <a:t>ready </a:t>
            </a:r>
            <a:r>
              <a:rPr sz="5400" b="1" spc="150" dirty="0">
                <a:solidFill>
                  <a:srgbClr val="516F58"/>
                </a:solidFill>
                <a:latin typeface="Arial"/>
                <a:cs typeface="Arial"/>
              </a:rPr>
              <a:t>for</a:t>
            </a:r>
            <a:r>
              <a:rPr sz="5400" b="1" spc="-760" dirty="0">
                <a:solidFill>
                  <a:srgbClr val="516F58"/>
                </a:solidFill>
                <a:latin typeface="Arial"/>
                <a:cs typeface="Arial"/>
              </a:rPr>
              <a:t> </a:t>
            </a:r>
            <a:r>
              <a:rPr lang="en-US" sz="5400" b="1" spc="-85" dirty="0">
                <a:solidFill>
                  <a:srgbClr val="516F58"/>
                </a:solidFill>
                <a:latin typeface="Arial"/>
                <a:cs typeface="Arial"/>
              </a:rPr>
              <a:t>a thrilling life and work of meaning, purpose and significance that you love and are proud of?</a:t>
            </a:r>
          </a:p>
          <a:p>
            <a:pPr marL="12700" marR="5080">
              <a:lnSpc>
                <a:spcPts val="7800"/>
              </a:lnSpc>
              <a:spcBef>
                <a:spcPts val="405"/>
              </a:spcBef>
            </a:pPr>
            <a:endParaRPr lang="en-US" sz="6550" b="1" spc="-85" dirty="0">
              <a:solidFill>
                <a:srgbClr val="516F58"/>
              </a:solidFill>
              <a:latin typeface="Arial"/>
              <a:cs typeface="Arial"/>
            </a:endParaRPr>
          </a:p>
          <a:p>
            <a:pPr marL="12700" marR="5080">
              <a:lnSpc>
                <a:spcPts val="7800"/>
              </a:lnSpc>
              <a:spcBef>
                <a:spcPts val="405"/>
              </a:spcBef>
            </a:pPr>
            <a:r>
              <a:rPr lang="en-US" sz="4800" b="1" spc="-85" dirty="0">
                <a:solidFill>
                  <a:srgbClr val="516F58"/>
                </a:solidFill>
                <a:latin typeface="Arial"/>
                <a:cs typeface="Arial"/>
              </a:rPr>
              <a:t>If n</a:t>
            </a:r>
            <a:r>
              <a:rPr sz="4800" b="1" spc="-15" dirty="0">
                <a:solidFill>
                  <a:srgbClr val="516F58"/>
                </a:solidFill>
                <a:latin typeface="Arial"/>
                <a:cs typeface="Arial"/>
              </a:rPr>
              <a:t>ot </a:t>
            </a:r>
            <a:r>
              <a:rPr sz="4800" b="1" spc="-110" dirty="0">
                <a:solidFill>
                  <a:srgbClr val="516F58"/>
                </a:solidFill>
                <a:latin typeface="Arial"/>
                <a:cs typeface="Arial"/>
              </a:rPr>
              <a:t>you,</a:t>
            </a:r>
            <a:r>
              <a:rPr lang="en-US" sz="4800" b="1" spc="-110" dirty="0">
                <a:solidFill>
                  <a:srgbClr val="516F58"/>
                </a:solidFill>
                <a:latin typeface="Arial"/>
                <a:cs typeface="Arial"/>
              </a:rPr>
              <a:t> </a:t>
            </a:r>
            <a:r>
              <a:rPr lang="en-US" sz="4800" b="1" i="1" spc="-110" dirty="0">
                <a:solidFill>
                  <a:srgbClr val="516F58"/>
                </a:solidFill>
                <a:latin typeface="Arial"/>
                <a:cs typeface="Arial"/>
              </a:rPr>
              <a:t>who</a:t>
            </a:r>
            <a:r>
              <a:rPr lang="en-US" sz="4800" b="1" spc="-110" dirty="0">
                <a:solidFill>
                  <a:srgbClr val="516F58"/>
                </a:solidFill>
                <a:latin typeface="Arial"/>
                <a:cs typeface="Arial"/>
              </a:rPr>
              <a:t>?</a:t>
            </a:r>
            <a:r>
              <a:rPr sz="4800" b="1" spc="-35" dirty="0">
                <a:solidFill>
                  <a:srgbClr val="516F58"/>
                </a:solidFill>
                <a:latin typeface="Arial"/>
                <a:cs typeface="Arial"/>
              </a:rPr>
              <a:t>  </a:t>
            </a:r>
            <a:r>
              <a:rPr sz="4800" b="1" spc="409" dirty="0">
                <a:solidFill>
                  <a:srgbClr val="516F58"/>
                </a:solidFill>
                <a:latin typeface="Arial"/>
                <a:cs typeface="Arial"/>
              </a:rPr>
              <a:t>If </a:t>
            </a:r>
            <a:r>
              <a:rPr sz="4800" b="1" spc="-15" dirty="0">
                <a:solidFill>
                  <a:srgbClr val="516F58"/>
                </a:solidFill>
                <a:latin typeface="Arial"/>
                <a:cs typeface="Arial"/>
              </a:rPr>
              <a:t>not </a:t>
            </a:r>
            <a:r>
              <a:rPr sz="4800" b="1" spc="-20" dirty="0">
                <a:solidFill>
                  <a:srgbClr val="516F58"/>
                </a:solidFill>
                <a:latin typeface="Arial"/>
                <a:cs typeface="Arial"/>
              </a:rPr>
              <a:t>now</a:t>
            </a:r>
            <a:r>
              <a:rPr lang="en-US" sz="4800" b="1" spc="-20" dirty="0">
                <a:solidFill>
                  <a:srgbClr val="516F58"/>
                </a:solidFill>
                <a:latin typeface="Arial"/>
                <a:cs typeface="Arial"/>
              </a:rPr>
              <a:t>, </a:t>
            </a:r>
            <a:r>
              <a:rPr lang="en-US" sz="4800" b="1" i="1" spc="-20" dirty="0">
                <a:solidFill>
                  <a:srgbClr val="516F58"/>
                </a:solidFill>
                <a:latin typeface="Arial"/>
                <a:cs typeface="Arial"/>
              </a:rPr>
              <a:t>when</a:t>
            </a:r>
            <a:r>
              <a:rPr lang="en-US" sz="4800" b="1" spc="-20" dirty="0">
                <a:solidFill>
                  <a:srgbClr val="516F58"/>
                </a:solidFill>
                <a:latin typeface="Arial"/>
                <a:cs typeface="Arial"/>
              </a:rPr>
              <a:t>?</a:t>
            </a:r>
            <a:endParaRPr sz="4800" dirty="0">
              <a:solidFill>
                <a:srgbClr val="516F58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8700" y="1511417"/>
            <a:ext cx="5114925" cy="7477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A593E58-E725-4C69-A199-6BC212DCAD9E}"/>
              </a:ext>
            </a:extLst>
          </p:cNvPr>
          <p:cNvSpPr txBox="1"/>
          <p:nvPr/>
        </p:nvSpPr>
        <p:spPr>
          <a:xfrm>
            <a:off x="17272845" y="963930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31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0657" y="2019300"/>
            <a:ext cx="11285342" cy="651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14700"/>
              </a:lnSpc>
              <a:spcBef>
                <a:spcPts val="100"/>
              </a:spcBef>
            </a:pPr>
            <a:r>
              <a:rPr lang="en-US" sz="6400" i="1" spc="114" dirty="0">
                <a:solidFill>
                  <a:srgbClr val="28442D"/>
                </a:solidFill>
                <a:latin typeface="Palatino Linotype"/>
                <a:cs typeface="Palatino Linotype"/>
              </a:rPr>
              <a:t>It’s time now</a:t>
            </a:r>
            <a:r>
              <a:rPr lang="en-US" sz="6400" spc="114" dirty="0">
                <a:solidFill>
                  <a:srgbClr val="28442D"/>
                </a:solidFill>
                <a:latin typeface="Palatino Linotype"/>
                <a:cs typeface="Palatino Linotype"/>
              </a:rPr>
              <a:t>…</a:t>
            </a:r>
            <a:br>
              <a:rPr lang="en-US" sz="6400" spc="114" dirty="0">
                <a:solidFill>
                  <a:srgbClr val="28442D"/>
                </a:solidFill>
                <a:latin typeface="Palatino Linotype"/>
                <a:cs typeface="Palatino Linotype"/>
              </a:rPr>
            </a:br>
            <a:r>
              <a:rPr sz="6400" spc="114" dirty="0">
                <a:solidFill>
                  <a:srgbClr val="28442D"/>
                </a:solidFill>
                <a:latin typeface="Palatino Linotype"/>
                <a:cs typeface="Palatino Linotype"/>
              </a:rPr>
              <a:t>Become </a:t>
            </a:r>
            <a:r>
              <a:rPr sz="6400" spc="125" dirty="0">
                <a:solidFill>
                  <a:srgbClr val="28442D"/>
                </a:solidFill>
                <a:latin typeface="Palatino Linotype"/>
                <a:cs typeface="Palatino Linotype"/>
              </a:rPr>
              <a:t>the </a:t>
            </a:r>
            <a:r>
              <a:rPr sz="6400" spc="85" dirty="0">
                <a:solidFill>
                  <a:srgbClr val="28442D"/>
                </a:solidFill>
                <a:latin typeface="Palatino Linotype"/>
                <a:cs typeface="Palatino Linotype"/>
              </a:rPr>
              <a:t>most </a:t>
            </a:r>
            <a:r>
              <a:rPr sz="6400" spc="-35" dirty="0">
                <a:solidFill>
                  <a:srgbClr val="28442D"/>
                </a:solidFill>
                <a:latin typeface="Palatino Linotype"/>
                <a:cs typeface="Palatino Linotype"/>
              </a:rPr>
              <a:t>powerful</a:t>
            </a:r>
            <a:r>
              <a:rPr sz="6400" spc="-375" dirty="0">
                <a:solidFill>
                  <a:srgbClr val="28442D"/>
                </a:solidFill>
                <a:latin typeface="Palatino Linotype"/>
                <a:cs typeface="Palatino Linotype"/>
              </a:rPr>
              <a:t> </a:t>
            </a:r>
            <a:r>
              <a:rPr sz="6400" spc="30" dirty="0">
                <a:solidFill>
                  <a:srgbClr val="28442D"/>
                </a:solidFill>
                <a:latin typeface="Palatino Linotype"/>
                <a:cs typeface="Palatino Linotype"/>
              </a:rPr>
              <a:t>version</a:t>
            </a:r>
            <a:r>
              <a:rPr lang="en-US" sz="6400" spc="30" dirty="0">
                <a:solidFill>
                  <a:srgbClr val="28442D"/>
                </a:solidFill>
                <a:latin typeface="Palatino Linotype"/>
                <a:cs typeface="Palatino Linotype"/>
              </a:rPr>
              <a:t> </a:t>
            </a:r>
            <a:r>
              <a:rPr sz="6400" dirty="0">
                <a:solidFill>
                  <a:srgbClr val="28442D"/>
                </a:solidFill>
                <a:latin typeface="Palatino Linotype"/>
                <a:cs typeface="Palatino Linotype"/>
              </a:rPr>
              <a:t>of </a:t>
            </a:r>
            <a:r>
              <a:rPr lang="en-US" sz="6400" dirty="0">
                <a:solidFill>
                  <a:srgbClr val="28442D"/>
                </a:solidFill>
                <a:latin typeface="Palatino Linotype"/>
                <a:cs typeface="Palatino Linotype"/>
              </a:rPr>
              <a:t>you – and illuminate the</a:t>
            </a:r>
            <a:r>
              <a:rPr sz="6400" spc="125" dirty="0">
                <a:solidFill>
                  <a:srgbClr val="28442D"/>
                </a:solidFill>
                <a:latin typeface="Palatino Linotype"/>
                <a:cs typeface="Palatino Linotype"/>
              </a:rPr>
              <a:t> </a:t>
            </a:r>
            <a:r>
              <a:rPr lang="en-US" sz="6400" spc="125" dirty="0">
                <a:solidFill>
                  <a:srgbClr val="28442D"/>
                </a:solidFill>
                <a:latin typeface="Palatino Linotype"/>
                <a:cs typeface="Palatino Linotype"/>
              </a:rPr>
              <a:t>world with it</a:t>
            </a:r>
            <a:r>
              <a:rPr sz="6400" spc="60" dirty="0">
                <a:solidFill>
                  <a:srgbClr val="28442D"/>
                </a:solidFill>
                <a:latin typeface="Palatino Linotype"/>
                <a:cs typeface="Palatino Linotype"/>
              </a:rPr>
              <a:t>.</a:t>
            </a:r>
            <a:endParaRPr sz="8600" dirty="0">
              <a:latin typeface="Times New Roman"/>
              <a:cs typeface="Times New Roman"/>
            </a:endParaRPr>
          </a:p>
          <a:p>
            <a:pPr marL="3372485">
              <a:lnSpc>
                <a:spcPct val="100000"/>
              </a:lnSpc>
            </a:pPr>
            <a:endParaRPr lang="en-US" sz="6400" spc="1060" dirty="0">
              <a:solidFill>
                <a:srgbClr val="516F58"/>
              </a:solidFill>
              <a:latin typeface="Palatino Linotype"/>
              <a:cs typeface="Palatino Linotype"/>
            </a:endParaRPr>
          </a:p>
          <a:p>
            <a:pPr marL="3372485">
              <a:lnSpc>
                <a:spcPct val="100000"/>
              </a:lnSpc>
            </a:pPr>
            <a:r>
              <a:rPr sz="6400" spc="1060" dirty="0">
                <a:solidFill>
                  <a:srgbClr val="516F58"/>
                </a:solidFill>
                <a:latin typeface="Palatino Linotype"/>
                <a:cs typeface="Palatino Linotype"/>
              </a:rPr>
              <a:t>-</a:t>
            </a:r>
            <a:r>
              <a:rPr sz="6400" spc="1060" dirty="0">
                <a:solidFill>
                  <a:srgbClr val="9B4E40"/>
                </a:solidFill>
                <a:latin typeface="Palatino Linotype"/>
                <a:cs typeface="Palatino Linotype"/>
              </a:rPr>
              <a:t> </a:t>
            </a:r>
            <a:r>
              <a:rPr sz="6400" i="1" spc="130" dirty="0">
                <a:solidFill>
                  <a:srgbClr val="516F58"/>
                </a:solidFill>
                <a:latin typeface="Palatino Linotype"/>
                <a:cs typeface="Palatino Linotype"/>
              </a:rPr>
              <a:t>Kathy</a:t>
            </a:r>
            <a:r>
              <a:rPr sz="6400" i="1" spc="-1065" dirty="0">
                <a:solidFill>
                  <a:srgbClr val="516F58"/>
                </a:solidFill>
                <a:latin typeface="Palatino Linotype"/>
                <a:cs typeface="Palatino Linotype"/>
              </a:rPr>
              <a:t> </a:t>
            </a:r>
            <a:r>
              <a:rPr sz="6400" i="1" spc="229" dirty="0">
                <a:solidFill>
                  <a:srgbClr val="516F58"/>
                </a:solidFill>
                <a:latin typeface="Palatino Linotype"/>
                <a:cs typeface="Palatino Linotype"/>
              </a:rPr>
              <a:t>Caprino</a:t>
            </a:r>
            <a:endParaRPr sz="6400" dirty="0">
              <a:solidFill>
                <a:srgbClr val="516F58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35200" y="723900"/>
            <a:ext cx="0" cy="8229600"/>
          </a:xfrm>
          <a:custGeom>
            <a:avLst/>
            <a:gdLst/>
            <a:ahLst/>
            <a:cxnLst/>
            <a:rect l="l" t="t" r="r" b="b"/>
            <a:pathLst>
              <a:path h="8229600">
                <a:moveTo>
                  <a:pt x="0" y="0"/>
                </a:moveTo>
                <a:lnTo>
                  <a:pt x="0" y="8229600"/>
                </a:lnTo>
              </a:path>
            </a:pathLst>
          </a:custGeom>
          <a:ln w="38100">
            <a:solidFill>
              <a:srgbClr val="516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8639" y="2019299"/>
            <a:ext cx="325120" cy="523875"/>
          </a:xfrm>
          <a:custGeom>
            <a:avLst/>
            <a:gdLst/>
            <a:ahLst/>
            <a:cxnLst/>
            <a:rect l="l" t="t" r="r" b="b"/>
            <a:pathLst>
              <a:path w="325119" h="523875">
                <a:moveTo>
                  <a:pt x="164601" y="523874"/>
                </a:moveTo>
                <a:lnTo>
                  <a:pt x="99288" y="511923"/>
                </a:lnTo>
                <a:lnTo>
                  <a:pt x="46360" y="475585"/>
                </a:lnTo>
                <a:lnTo>
                  <a:pt x="11490" y="417899"/>
                </a:lnTo>
                <a:lnTo>
                  <a:pt x="0" y="341642"/>
                </a:lnTo>
                <a:lnTo>
                  <a:pt x="3100" y="300796"/>
                </a:lnTo>
                <a:lnTo>
                  <a:pt x="12401" y="260633"/>
                </a:lnTo>
                <a:lnTo>
                  <a:pt x="27901" y="221168"/>
                </a:lnTo>
                <a:lnTo>
                  <a:pt x="49600" y="182420"/>
                </a:lnTo>
                <a:lnTo>
                  <a:pt x="77497" y="144404"/>
                </a:lnTo>
                <a:lnTo>
                  <a:pt x="111592" y="107137"/>
                </a:lnTo>
                <a:lnTo>
                  <a:pt x="151883" y="70637"/>
                </a:lnTo>
                <a:lnTo>
                  <a:pt x="198370" y="34918"/>
                </a:lnTo>
                <a:lnTo>
                  <a:pt x="251052" y="0"/>
                </a:lnTo>
                <a:lnTo>
                  <a:pt x="268360" y="26259"/>
                </a:lnTo>
                <a:lnTo>
                  <a:pt x="215333" y="64180"/>
                </a:lnTo>
                <a:lnTo>
                  <a:pt x="171757" y="102013"/>
                </a:lnTo>
                <a:lnTo>
                  <a:pt x="137635" y="139802"/>
                </a:lnTo>
                <a:lnTo>
                  <a:pt x="112969" y="177591"/>
                </a:lnTo>
                <a:lnTo>
                  <a:pt x="97761" y="215424"/>
                </a:lnTo>
                <a:lnTo>
                  <a:pt x="92014" y="253345"/>
                </a:lnTo>
                <a:lnTo>
                  <a:pt x="265955" y="253345"/>
                </a:lnTo>
                <a:lnTo>
                  <a:pt x="296795" y="284120"/>
                </a:lnTo>
                <a:lnTo>
                  <a:pt x="317578" y="324064"/>
                </a:lnTo>
                <a:lnTo>
                  <a:pt x="325053" y="369928"/>
                </a:lnTo>
                <a:lnTo>
                  <a:pt x="325053" y="376802"/>
                </a:lnTo>
                <a:lnTo>
                  <a:pt x="324346" y="383763"/>
                </a:lnTo>
                <a:lnTo>
                  <a:pt x="323640" y="389932"/>
                </a:lnTo>
                <a:lnTo>
                  <a:pt x="323640" y="391342"/>
                </a:lnTo>
                <a:lnTo>
                  <a:pt x="312767" y="442132"/>
                </a:lnTo>
                <a:lnTo>
                  <a:pt x="280105" y="485190"/>
                </a:lnTo>
                <a:lnTo>
                  <a:pt x="229075" y="514115"/>
                </a:lnTo>
                <a:lnTo>
                  <a:pt x="198581" y="521424"/>
                </a:lnTo>
                <a:lnTo>
                  <a:pt x="164601" y="523874"/>
                </a:lnTo>
                <a:close/>
              </a:path>
              <a:path w="325119" h="523875">
                <a:moveTo>
                  <a:pt x="265955" y="253345"/>
                </a:moveTo>
                <a:lnTo>
                  <a:pt x="92014" y="253345"/>
                </a:lnTo>
                <a:lnTo>
                  <a:pt x="111270" y="241231"/>
                </a:lnTo>
                <a:lnTo>
                  <a:pt x="132480" y="232108"/>
                </a:lnTo>
                <a:lnTo>
                  <a:pt x="155246" y="226356"/>
                </a:lnTo>
                <a:lnTo>
                  <a:pt x="179172" y="224354"/>
                </a:lnTo>
                <a:lnTo>
                  <a:pt x="225133" y="231812"/>
                </a:lnTo>
                <a:lnTo>
                  <a:pt x="265160" y="252552"/>
                </a:lnTo>
                <a:lnTo>
                  <a:pt x="265955" y="253345"/>
                </a:lnTo>
                <a:close/>
              </a:path>
            </a:pathLst>
          </a:custGeom>
          <a:solidFill>
            <a:srgbClr val="7EA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6090" y="2019300"/>
            <a:ext cx="334645" cy="523875"/>
          </a:xfrm>
          <a:custGeom>
            <a:avLst/>
            <a:gdLst/>
            <a:ahLst/>
            <a:cxnLst/>
            <a:rect l="l" t="t" r="r" b="b"/>
            <a:pathLst>
              <a:path w="334644" h="523875">
                <a:moveTo>
                  <a:pt x="164601" y="523874"/>
                </a:moveTo>
                <a:lnTo>
                  <a:pt x="99288" y="511923"/>
                </a:lnTo>
                <a:lnTo>
                  <a:pt x="46360" y="475585"/>
                </a:lnTo>
                <a:lnTo>
                  <a:pt x="11490" y="417899"/>
                </a:lnTo>
                <a:lnTo>
                  <a:pt x="0" y="341642"/>
                </a:lnTo>
                <a:lnTo>
                  <a:pt x="3098" y="300796"/>
                </a:lnTo>
                <a:lnTo>
                  <a:pt x="12398" y="260633"/>
                </a:lnTo>
                <a:lnTo>
                  <a:pt x="27907" y="221168"/>
                </a:lnTo>
                <a:lnTo>
                  <a:pt x="49633" y="182420"/>
                </a:lnTo>
                <a:lnTo>
                  <a:pt x="77582" y="144404"/>
                </a:lnTo>
                <a:lnTo>
                  <a:pt x="111762" y="107137"/>
                </a:lnTo>
                <a:lnTo>
                  <a:pt x="152180" y="70637"/>
                </a:lnTo>
                <a:lnTo>
                  <a:pt x="198843" y="34918"/>
                </a:lnTo>
                <a:lnTo>
                  <a:pt x="251759" y="0"/>
                </a:lnTo>
                <a:lnTo>
                  <a:pt x="268979" y="26964"/>
                </a:lnTo>
                <a:lnTo>
                  <a:pt x="214808" y="65612"/>
                </a:lnTo>
                <a:lnTo>
                  <a:pt x="170524" y="104269"/>
                </a:lnTo>
                <a:lnTo>
                  <a:pt x="136112" y="142931"/>
                </a:lnTo>
                <a:lnTo>
                  <a:pt x="111552" y="181593"/>
                </a:lnTo>
                <a:lnTo>
                  <a:pt x="96830" y="220250"/>
                </a:lnTo>
                <a:lnTo>
                  <a:pt x="91926" y="258897"/>
                </a:lnTo>
                <a:lnTo>
                  <a:pt x="91926" y="261629"/>
                </a:lnTo>
                <a:lnTo>
                  <a:pt x="282734" y="261629"/>
                </a:lnTo>
                <a:lnTo>
                  <a:pt x="305796" y="284578"/>
                </a:lnTo>
                <a:lnTo>
                  <a:pt x="326585" y="324577"/>
                </a:lnTo>
                <a:lnTo>
                  <a:pt x="334060" y="370721"/>
                </a:lnTo>
                <a:lnTo>
                  <a:pt x="331669" y="396922"/>
                </a:lnTo>
                <a:lnTo>
                  <a:pt x="324799" y="421512"/>
                </a:lnTo>
                <a:lnTo>
                  <a:pt x="313905" y="444168"/>
                </a:lnTo>
                <a:lnTo>
                  <a:pt x="299444" y="464570"/>
                </a:lnTo>
                <a:lnTo>
                  <a:pt x="293263" y="470738"/>
                </a:lnTo>
                <a:lnTo>
                  <a:pt x="292556" y="472148"/>
                </a:lnTo>
                <a:lnTo>
                  <a:pt x="291850" y="472765"/>
                </a:lnTo>
                <a:lnTo>
                  <a:pt x="291143" y="473470"/>
                </a:lnTo>
                <a:lnTo>
                  <a:pt x="284255" y="481753"/>
                </a:lnTo>
                <a:lnTo>
                  <a:pt x="280105" y="485190"/>
                </a:lnTo>
                <a:lnTo>
                  <a:pt x="256209" y="502015"/>
                </a:lnTo>
                <a:lnTo>
                  <a:pt x="229075" y="514115"/>
                </a:lnTo>
                <a:lnTo>
                  <a:pt x="198581" y="521424"/>
                </a:lnTo>
                <a:lnTo>
                  <a:pt x="164601" y="523874"/>
                </a:lnTo>
                <a:close/>
              </a:path>
              <a:path w="334644" h="523875">
                <a:moveTo>
                  <a:pt x="282734" y="261629"/>
                </a:moveTo>
                <a:lnTo>
                  <a:pt x="91926" y="261629"/>
                </a:lnTo>
                <a:lnTo>
                  <a:pt x="112602" y="246323"/>
                </a:lnTo>
                <a:lnTo>
                  <a:pt x="135869" y="234818"/>
                </a:lnTo>
                <a:lnTo>
                  <a:pt x="161206" y="227576"/>
                </a:lnTo>
                <a:lnTo>
                  <a:pt x="188091" y="225059"/>
                </a:lnTo>
                <a:lnTo>
                  <a:pt x="234095" y="232459"/>
                </a:lnTo>
                <a:lnTo>
                  <a:pt x="274148" y="253085"/>
                </a:lnTo>
                <a:lnTo>
                  <a:pt x="282734" y="261629"/>
                </a:lnTo>
                <a:close/>
              </a:path>
            </a:pathLst>
          </a:custGeom>
          <a:solidFill>
            <a:srgbClr val="7EA287"/>
          </a:solidFill>
        </p:spPr>
        <p:txBody>
          <a:bodyPr wrap="square" lIns="0" tIns="0" rIns="0" bIns="0" rtlCol="0"/>
          <a:lstStyle/>
          <a:p>
            <a:endParaRPr>
              <a:solidFill>
                <a:srgbClr val="7EA287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82866" y="5599470"/>
            <a:ext cx="278130" cy="455295"/>
          </a:xfrm>
          <a:custGeom>
            <a:avLst/>
            <a:gdLst/>
            <a:ahLst/>
            <a:cxnLst/>
            <a:rect l="l" t="t" r="r" b="b"/>
            <a:pathLst>
              <a:path w="278129" h="455295">
                <a:moveTo>
                  <a:pt x="124891" y="251969"/>
                </a:moveTo>
                <a:lnTo>
                  <a:pt x="76281" y="242070"/>
                </a:lnTo>
                <a:lnTo>
                  <a:pt x="36582" y="215072"/>
                </a:lnTo>
                <a:lnTo>
                  <a:pt x="9815" y="175027"/>
                </a:lnTo>
                <a:lnTo>
                  <a:pt x="0" y="125984"/>
                </a:lnTo>
                <a:lnTo>
                  <a:pt x="220" y="118723"/>
                </a:lnTo>
                <a:lnTo>
                  <a:pt x="11536" y="71576"/>
                </a:lnTo>
                <a:lnTo>
                  <a:pt x="46193" y="28252"/>
                </a:lnTo>
                <a:lnTo>
                  <a:pt x="95983" y="3402"/>
                </a:lnTo>
                <a:lnTo>
                  <a:pt x="124891" y="0"/>
                </a:lnTo>
                <a:lnTo>
                  <a:pt x="132020" y="0"/>
                </a:lnTo>
                <a:lnTo>
                  <a:pt x="138969" y="750"/>
                </a:lnTo>
                <a:lnTo>
                  <a:pt x="145779" y="1904"/>
                </a:lnTo>
                <a:lnTo>
                  <a:pt x="172295" y="5525"/>
                </a:lnTo>
                <a:lnTo>
                  <a:pt x="218517" y="26250"/>
                </a:lnTo>
                <a:lnTo>
                  <a:pt x="255640" y="66343"/>
                </a:lnTo>
                <a:lnTo>
                  <a:pt x="275598" y="124208"/>
                </a:lnTo>
                <a:lnTo>
                  <a:pt x="278095" y="159135"/>
                </a:lnTo>
                <a:lnTo>
                  <a:pt x="274738" y="198962"/>
                </a:lnTo>
                <a:lnTo>
                  <a:pt x="267573" y="226707"/>
                </a:lnTo>
                <a:lnTo>
                  <a:pt x="199709" y="226707"/>
                </a:lnTo>
                <a:lnTo>
                  <a:pt x="183161" y="237308"/>
                </a:lnTo>
                <a:lnTo>
                  <a:pt x="165011" y="245253"/>
                </a:lnTo>
                <a:lnTo>
                  <a:pt x="145505" y="250240"/>
                </a:lnTo>
                <a:lnTo>
                  <a:pt x="124891" y="251969"/>
                </a:lnTo>
                <a:close/>
              </a:path>
              <a:path w="278129" h="455295">
                <a:moveTo>
                  <a:pt x="63232" y="454705"/>
                </a:moveTo>
                <a:lnTo>
                  <a:pt x="48596" y="431706"/>
                </a:lnTo>
                <a:lnTo>
                  <a:pt x="103090" y="391647"/>
                </a:lnTo>
                <a:lnTo>
                  <a:pt x="145476" y="351591"/>
                </a:lnTo>
                <a:lnTo>
                  <a:pt x="175754" y="311534"/>
                </a:lnTo>
                <a:lnTo>
                  <a:pt x="193921" y="271472"/>
                </a:lnTo>
                <a:lnTo>
                  <a:pt x="199977" y="231402"/>
                </a:lnTo>
                <a:lnTo>
                  <a:pt x="199977" y="229749"/>
                </a:lnTo>
                <a:lnTo>
                  <a:pt x="199750" y="228290"/>
                </a:lnTo>
                <a:lnTo>
                  <a:pt x="199709" y="226707"/>
                </a:lnTo>
                <a:lnTo>
                  <a:pt x="267573" y="226707"/>
                </a:lnTo>
                <a:lnTo>
                  <a:pt x="264666" y="237966"/>
                </a:lnTo>
                <a:lnTo>
                  <a:pt x="247880" y="276146"/>
                </a:lnTo>
                <a:lnTo>
                  <a:pt x="224379" y="313502"/>
                </a:lnTo>
                <a:lnTo>
                  <a:pt x="194164" y="350036"/>
                </a:lnTo>
                <a:lnTo>
                  <a:pt x="157234" y="385748"/>
                </a:lnTo>
                <a:lnTo>
                  <a:pt x="113590" y="420637"/>
                </a:lnTo>
                <a:lnTo>
                  <a:pt x="63232" y="454705"/>
                </a:lnTo>
                <a:close/>
              </a:path>
            </a:pathLst>
          </a:custGeom>
          <a:solidFill>
            <a:srgbClr val="7EA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1542" y="5599471"/>
            <a:ext cx="280035" cy="455295"/>
          </a:xfrm>
          <a:custGeom>
            <a:avLst/>
            <a:gdLst/>
            <a:ahLst/>
            <a:cxnLst/>
            <a:rect l="l" t="t" r="r" b="b"/>
            <a:pathLst>
              <a:path w="280034" h="455295">
                <a:moveTo>
                  <a:pt x="124891" y="251969"/>
                </a:moveTo>
                <a:lnTo>
                  <a:pt x="76281" y="242066"/>
                </a:lnTo>
                <a:lnTo>
                  <a:pt x="36582" y="215064"/>
                </a:lnTo>
                <a:lnTo>
                  <a:pt x="9815" y="175017"/>
                </a:lnTo>
                <a:lnTo>
                  <a:pt x="0" y="125984"/>
                </a:lnTo>
                <a:lnTo>
                  <a:pt x="9815" y="76949"/>
                </a:lnTo>
                <a:lnTo>
                  <a:pt x="36582" y="36903"/>
                </a:lnTo>
                <a:lnTo>
                  <a:pt x="76281" y="9901"/>
                </a:lnTo>
                <a:lnTo>
                  <a:pt x="124891" y="0"/>
                </a:lnTo>
                <a:lnTo>
                  <a:pt x="131782" y="0"/>
                </a:lnTo>
                <a:lnTo>
                  <a:pt x="138498" y="732"/>
                </a:lnTo>
                <a:lnTo>
                  <a:pt x="145070" y="1799"/>
                </a:lnTo>
                <a:lnTo>
                  <a:pt x="172376" y="5133"/>
                </a:lnTo>
                <a:lnTo>
                  <a:pt x="219861" y="25897"/>
                </a:lnTo>
                <a:lnTo>
                  <a:pt x="257453" y="66310"/>
                </a:lnTo>
                <a:lnTo>
                  <a:pt x="277397" y="124192"/>
                </a:lnTo>
                <a:lnTo>
                  <a:pt x="279891" y="159135"/>
                </a:lnTo>
                <a:lnTo>
                  <a:pt x="276533" y="198962"/>
                </a:lnTo>
                <a:lnTo>
                  <a:pt x="269707" y="225395"/>
                </a:lnTo>
                <a:lnTo>
                  <a:pt x="201423" y="225395"/>
                </a:lnTo>
                <a:lnTo>
                  <a:pt x="184587" y="236552"/>
                </a:lnTo>
                <a:lnTo>
                  <a:pt x="166033" y="244908"/>
                </a:lnTo>
                <a:lnTo>
                  <a:pt x="146041" y="250152"/>
                </a:lnTo>
                <a:lnTo>
                  <a:pt x="124891" y="251969"/>
                </a:lnTo>
                <a:close/>
              </a:path>
              <a:path w="280034" h="455295">
                <a:moveTo>
                  <a:pt x="65034" y="454705"/>
                </a:moveTo>
                <a:lnTo>
                  <a:pt x="50386" y="431706"/>
                </a:lnTo>
                <a:lnTo>
                  <a:pt x="104887" y="391647"/>
                </a:lnTo>
                <a:lnTo>
                  <a:pt x="147274" y="351591"/>
                </a:lnTo>
                <a:lnTo>
                  <a:pt x="177548" y="311534"/>
                </a:lnTo>
                <a:lnTo>
                  <a:pt x="195712" y="271472"/>
                </a:lnTo>
                <a:lnTo>
                  <a:pt x="201766" y="231402"/>
                </a:lnTo>
                <a:lnTo>
                  <a:pt x="201766" y="229275"/>
                </a:lnTo>
                <a:lnTo>
                  <a:pt x="201528" y="227393"/>
                </a:lnTo>
                <a:lnTo>
                  <a:pt x="201423" y="225395"/>
                </a:lnTo>
                <a:lnTo>
                  <a:pt x="269707" y="225395"/>
                </a:lnTo>
                <a:lnTo>
                  <a:pt x="266461" y="237966"/>
                </a:lnTo>
                <a:lnTo>
                  <a:pt x="249674" y="276146"/>
                </a:lnTo>
                <a:lnTo>
                  <a:pt x="226173" y="313503"/>
                </a:lnTo>
                <a:lnTo>
                  <a:pt x="195958" y="350037"/>
                </a:lnTo>
                <a:lnTo>
                  <a:pt x="159030" y="385748"/>
                </a:lnTo>
                <a:lnTo>
                  <a:pt x="115388" y="420637"/>
                </a:lnTo>
                <a:lnTo>
                  <a:pt x="65034" y="454705"/>
                </a:lnTo>
                <a:close/>
              </a:path>
            </a:pathLst>
          </a:custGeom>
          <a:solidFill>
            <a:srgbClr val="7EA2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6526187-7C5C-4105-8DBF-159A5CC16827}"/>
              </a:ext>
            </a:extLst>
          </p:cNvPr>
          <p:cNvSpPr txBox="1"/>
          <p:nvPr/>
        </p:nvSpPr>
        <p:spPr>
          <a:xfrm>
            <a:off x="17272845" y="963930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rgbClr val="1F5121"/>
                </a:solidFill>
                <a:latin typeface="Glacial Indifference Bold"/>
              </a:rPr>
              <a:t>32</a:t>
            </a:fld>
            <a:endParaRPr lang="en-US" sz="2800" spc="221" dirty="0">
              <a:solidFill>
                <a:srgbClr val="1F5121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218" y="190500"/>
            <a:ext cx="12140565" cy="10287000"/>
          </a:xfrm>
          <a:custGeom>
            <a:avLst/>
            <a:gdLst/>
            <a:ahLst/>
            <a:cxnLst/>
            <a:rect l="l" t="t" r="r" b="b"/>
            <a:pathLst>
              <a:path w="12140565" h="10287000">
                <a:moveTo>
                  <a:pt x="0" y="10287000"/>
                </a:moveTo>
                <a:lnTo>
                  <a:pt x="12140119" y="10287000"/>
                </a:lnTo>
                <a:lnTo>
                  <a:pt x="12140119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67128" y="1409700"/>
            <a:ext cx="8027670" cy="254524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6709"/>
              </a:lnSpc>
              <a:spcBef>
                <a:spcPts val="330"/>
              </a:spcBef>
            </a:pPr>
            <a:r>
              <a:rPr sz="4800" b="1" spc="35" dirty="0">
                <a:solidFill>
                  <a:srgbClr val="516F58"/>
                </a:solidFill>
                <a:latin typeface="Arial"/>
                <a:cs typeface="Arial"/>
              </a:rPr>
              <a:t>Which </a:t>
            </a:r>
            <a:r>
              <a:rPr sz="4800" b="1" i="1" spc="70" dirty="0">
                <a:solidFill>
                  <a:srgbClr val="516F58"/>
                </a:solidFill>
                <a:latin typeface="Arial"/>
                <a:cs typeface="Arial"/>
              </a:rPr>
              <a:t>finding </a:t>
            </a:r>
            <a:r>
              <a:rPr sz="4800" b="1" i="1" spc="-55" dirty="0">
                <a:solidFill>
                  <a:srgbClr val="516F58"/>
                </a:solidFill>
                <a:latin typeface="Arial"/>
                <a:cs typeface="Arial"/>
              </a:rPr>
              <a:t>brave </a:t>
            </a:r>
            <a:r>
              <a:rPr lang="en-US" sz="4800" b="1" spc="-55" dirty="0">
                <a:solidFill>
                  <a:srgbClr val="516F58"/>
                </a:solidFill>
                <a:latin typeface="Arial"/>
                <a:cs typeface="Arial"/>
              </a:rPr>
              <a:t>p</a:t>
            </a:r>
            <a:r>
              <a:rPr sz="4800" b="1" spc="-5" dirty="0">
                <a:solidFill>
                  <a:srgbClr val="516F58"/>
                </a:solidFill>
                <a:latin typeface="Arial"/>
                <a:cs typeface="Arial"/>
              </a:rPr>
              <a:t>ath </a:t>
            </a:r>
            <a:r>
              <a:rPr sz="4800" b="1" spc="-200" dirty="0">
                <a:solidFill>
                  <a:srgbClr val="516F58"/>
                </a:solidFill>
                <a:latin typeface="Arial"/>
                <a:cs typeface="Arial"/>
              </a:rPr>
              <a:t>speaks </a:t>
            </a:r>
            <a:r>
              <a:rPr sz="4800" b="1" spc="-50" dirty="0">
                <a:solidFill>
                  <a:srgbClr val="516F58"/>
                </a:solidFill>
                <a:latin typeface="Arial"/>
                <a:cs typeface="Arial"/>
              </a:rPr>
              <a:t>to </a:t>
            </a:r>
            <a:r>
              <a:rPr sz="4800" b="1" spc="-130" dirty="0">
                <a:solidFill>
                  <a:srgbClr val="516F58"/>
                </a:solidFill>
                <a:latin typeface="Arial"/>
                <a:cs typeface="Arial"/>
              </a:rPr>
              <a:t>you</a:t>
            </a:r>
            <a:r>
              <a:rPr sz="4800" b="1" spc="-360" dirty="0">
                <a:solidFill>
                  <a:srgbClr val="516F58"/>
                </a:solidFill>
                <a:latin typeface="Arial"/>
                <a:cs typeface="Arial"/>
              </a:rPr>
              <a:t> </a:t>
            </a:r>
            <a:r>
              <a:rPr sz="4800" b="1" spc="-110" dirty="0">
                <a:solidFill>
                  <a:srgbClr val="516F58"/>
                </a:solidFill>
                <a:latin typeface="Arial"/>
                <a:cs typeface="Arial"/>
              </a:rPr>
              <a:t>most</a:t>
            </a:r>
            <a:r>
              <a:rPr lang="en-US" sz="4800" b="1" spc="-110" dirty="0">
                <a:solidFill>
                  <a:srgbClr val="516F58"/>
                </a:solidFill>
                <a:latin typeface="Arial"/>
                <a:cs typeface="Arial"/>
              </a:rPr>
              <a:t>? Take one tiny step today…</a:t>
            </a:r>
            <a:endParaRPr sz="4800" b="1" spc="-160" dirty="0">
              <a:solidFill>
                <a:srgbClr val="516F58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12476" y="4533900"/>
            <a:ext cx="8027669" cy="452752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4260850">
              <a:lnSpc>
                <a:spcPts val="4990"/>
              </a:lnSpc>
              <a:spcBef>
                <a:spcPts val="305"/>
              </a:spcBef>
            </a:pPr>
            <a:r>
              <a:rPr sz="42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Brave </a:t>
            </a:r>
            <a:r>
              <a:rPr sz="4200" b="1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Sight  </a:t>
            </a:r>
            <a:r>
              <a:rPr sz="42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Brave</a:t>
            </a:r>
            <a:r>
              <a:rPr sz="4200" b="1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 </a:t>
            </a:r>
            <a:r>
              <a:rPr sz="42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Speak  </a:t>
            </a:r>
            <a:r>
              <a:rPr sz="42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Brave</a:t>
            </a:r>
            <a:r>
              <a:rPr sz="4200" b="1" spc="-120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 </a:t>
            </a:r>
            <a:r>
              <a:rPr sz="4200" b="1" spc="-145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Ask</a:t>
            </a:r>
            <a:endParaRPr sz="4200" dirty="0">
              <a:solidFill>
                <a:schemeClr val="tx1">
                  <a:lumMod val="85000"/>
                  <a:lumOff val="15000"/>
                </a:schemeClr>
              </a:solidFill>
              <a:latin typeface="Luthier" panose="020B0604020202020204" charset="0"/>
              <a:cs typeface="Arial"/>
            </a:endParaRPr>
          </a:p>
          <a:p>
            <a:pPr marL="12700" marR="2872740">
              <a:lnSpc>
                <a:spcPts val="4990"/>
              </a:lnSpc>
              <a:spcBef>
                <a:spcPts val="5"/>
              </a:spcBef>
            </a:pPr>
            <a:r>
              <a:rPr sz="42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Brave</a:t>
            </a:r>
            <a:r>
              <a:rPr sz="4200" b="1" spc="-180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 </a:t>
            </a:r>
            <a:r>
              <a:rPr sz="42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Connection  </a:t>
            </a:r>
            <a:r>
              <a:rPr sz="42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Brave </a:t>
            </a:r>
            <a:r>
              <a:rPr sz="4200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Challenge  </a:t>
            </a:r>
            <a:r>
              <a:rPr sz="42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Brave </a:t>
            </a:r>
            <a:r>
              <a:rPr sz="4200" b="1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Service </a:t>
            </a:r>
            <a:endParaRPr lang="en-US" sz="4200" b="1" spc="-75" dirty="0">
              <a:solidFill>
                <a:schemeClr val="tx1">
                  <a:lumMod val="85000"/>
                  <a:lumOff val="15000"/>
                </a:schemeClr>
              </a:solidFill>
              <a:latin typeface="Luthier" panose="020B0604020202020204" charset="0"/>
              <a:cs typeface="Arial"/>
            </a:endParaRPr>
          </a:p>
          <a:p>
            <a:pPr marL="12700" marR="2872740">
              <a:lnSpc>
                <a:spcPts val="4990"/>
              </a:lnSpc>
              <a:spcBef>
                <a:spcPts val="5"/>
              </a:spcBef>
            </a:pPr>
            <a:r>
              <a:rPr sz="42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Brave</a:t>
            </a:r>
            <a:r>
              <a:rPr sz="4200" b="1" spc="-114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 </a:t>
            </a:r>
            <a:r>
              <a:rPr sz="4200" b="1" spc="35" dirty="0">
                <a:solidFill>
                  <a:schemeClr val="tx1">
                    <a:lumMod val="85000"/>
                    <a:lumOff val="15000"/>
                  </a:schemeClr>
                </a:solidFill>
                <a:latin typeface="Luthier" panose="020B0604020202020204" charset="0"/>
                <a:cs typeface="Arial"/>
              </a:rPr>
              <a:t>Healing</a:t>
            </a:r>
            <a:endParaRPr lang="en-US" sz="4200" b="1" spc="35" dirty="0">
              <a:solidFill>
                <a:schemeClr val="tx1">
                  <a:lumMod val="85000"/>
                  <a:lumOff val="15000"/>
                </a:schemeClr>
              </a:solidFill>
              <a:latin typeface="Luthier" panose="020B0604020202020204" charset="0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6148070" cy="10287000"/>
          </a:xfrm>
          <a:custGeom>
            <a:avLst/>
            <a:gdLst/>
            <a:ahLst/>
            <a:cxnLst/>
            <a:rect l="l" t="t" r="r" b="b"/>
            <a:pathLst>
              <a:path w="6148070" h="10287000">
                <a:moveTo>
                  <a:pt x="0" y="10287000"/>
                </a:moveTo>
                <a:lnTo>
                  <a:pt x="0" y="0"/>
                </a:lnTo>
                <a:lnTo>
                  <a:pt x="6147880" y="0"/>
                </a:lnTo>
                <a:lnTo>
                  <a:pt x="614788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5F8368">
              <a:alpha val="5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43800" y="1219200"/>
            <a:ext cx="0" cy="8229600"/>
          </a:xfrm>
          <a:custGeom>
            <a:avLst/>
            <a:gdLst/>
            <a:ahLst/>
            <a:cxnLst/>
            <a:rect l="l" t="t" r="r" b="b"/>
            <a:pathLst>
              <a:path h="8229600">
                <a:moveTo>
                  <a:pt x="0" y="0"/>
                </a:moveTo>
                <a:lnTo>
                  <a:pt x="0" y="8229600"/>
                </a:lnTo>
              </a:path>
            </a:pathLst>
          </a:custGeom>
          <a:ln w="38100">
            <a:solidFill>
              <a:srgbClr val="516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1B617D89-476A-4D2C-A669-24546C5D70F7}"/>
              </a:ext>
            </a:extLst>
          </p:cNvPr>
          <p:cNvSpPr txBox="1"/>
          <p:nvPr/>
        </p:nvSpPr>
        <p:spPr>
          <a:xfrm>
            <a:off x="17272845" y="963930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rgbClr val="1F5121"/>
                </a:solidFill>
                <a:latin typeface="Glacial Indifference Bold"/>
              </a:rPr>
              <a:t>33</a:t>
            </a:fld>
            <a:endParaRPr lang="en-US" sz="2800" spc="221" dirty="0">
              <a:solidFill>
                <a:srgbClr val="1F5121"/>
              </a:solidFill>
              <a:latin typeface="Glacial Indifference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D2E4C-751A-40BA-95DC-6C1CCA7FFF4A}"/>
              </a:ext>
            </a:extLst>
          </p:cNvPr>
          <p:cNvSpPr txBox="1"/>
          <p:nvPr/>
        </p:nvSpPr>
        <p:spPr>
          <a:xfrm>
            <a:off x="304800" y="9468703"/>
            <a:ext cx="408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+mj-lt"/>
              </a:rPr>
              <a:t>©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Luthier Bold" panose="020B060402020202020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Luthier Bold" panose="020B0604020202020204" charset="0"/>
              </a:rPr>
              <a:t>2023 Kathy Caprino</a:t>
            </a:r>
            <a:endParaRPr lang="en-US" dirty="0">
              <a:solidFill>
                <a:schemeClr val="bg1"/>
              </a:solidFill>
              <a:latin typeface="Luthier Bold" panose="020B0604020202020204" charset="0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574D7DD9-B702-4D6C-AC06-1B4559B44C96}"/>
              </a:ext>
            </a:extLst>
          </p:cNvPr>
          <p:cNvSpPr/>
          <p:nvPr/>
        </p:nvSpPr>
        <p:spPr>
          <a:xfrm>
            <a:off x="732809" y="1028700"/>
            <a:ext cx="6219825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5F8368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43000" y="1409700"/>
            <a:ext cx="12992735" cy="8020050"/>
          </a:xfrm>
          <a:custGeom>
            <a:avLst/>
            <a:gdLst/>
            <a:ahLst/>
            <a:cxnLst/>
            <a:rect l="l" t="t" r="r" b="b"/>
            <a:pathLst>
              <a:path w="12992735" h="8020050">
                <a:moveTo>
                  <a:pt x="0" y="0"/>
                </a:moveTo>
                <a:lnTo>
                  <a:pt x="12992339" y="0"/>
                </a:lnTo>
                <a:lnTo>
                  <a:pt x="12992339" y="8020050"/>
                </a:lnTo>
                <a:lnTo>
                  <a:pt x="0" y="8020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38400" y="2327753"/>
            <a:ext cx="6705600" cy="55919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ctr"/>
            <a:r>
              <a:rPr lang="en-US" sz="12000" i="1" spc="-15" dirty="0">
                <a:solidFill>
                  <a:srgbClr val="516F58"/>
                </a:solidFill>
                <a:latin typeface="Palatino Linotype" panose="02040502050505030304" pitchFamily="18" charset="0"/>
              </a:rPr>
              <a:t>It’s</a:t>
            </a:r>
            <a:r>
              <a:rPr lang="en-US" sz="12000" i="1" spc="180" dirty="0">
                <a:solidFill>
                  <a:srgbClr val="516F58"/>
                </a:solidFill>
                <a:latin typeface="Palatino Linotype" panose="02040502050505030304" pitchFamily="18" charset="0"/>
              </a:rPr>
              <a:t> </a:t>
            </a:r>
            <a:r>
              <a:rPr lang="en-US" sz="12000" i="1" spc="-345" dirty="0">
                <a:solidFill>
                  <a:srgbClr val="516F58"/>
                </a:solidFill>
                <a:latin typeface="Palatino Linotype" panose="02040502050505030304" pitchFamily="18" charset="0"/>
              </a:rPr>
              <a:t>YOUR time to shine!</a:t>
            </a:r>
            <a:endParaRPr sz="12000" i="1" dirty="0">
              <a:solidFill>
                <a:srgbClr val="516F58"/>
              </a:solidFill>
              <a:latin typeface="Palatino Linotype" panose="02040502050505030304" pitchFamily="18" charset="0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3B14D5F8-9AA5-4F6A-AD12-8B62DE008A5C}"/>
              </a:ext>
            </a:extLst>
          </p:cNvPr>
          <p:cNvSpPr/>
          <p:nvPr/>
        </p:nvSpPr>
        <p:spPr>
          <a:xfrm>
            <a:off x="10820400" y="1028700"/>
            <a:ext cx="6553200" cy="864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527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1340" y="1468512"/>
            <a:ext cx="15744132" cy="172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4"/>
              </a:lnSpc>
            </a:pPr>
            <a:endParaRPr dirty="0"/>
          </a:p>
          <a:p>
            <a:pPr algn="ctr">
              <a:lnSpc>
                <a:spcPts val="6228"/>
              </a:lnSpc>
              <a:spcBef>
                <a:spcPts val="600"/>
              </a:spcBef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Luthier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525" y="9532479"/>
            <a:ext cx="18278476" cy="885828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209800" y="9712871"/>
            <a:ext cx="15111406" cy="401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24" dirty="0">
                <a:solidFill>
                  <a:srgbClr val="F6F6ED"/>
                </a:solidFill>
                <a:latin typeface="Luthier Bold"/>
              </a:rPr>
              <a:t>Close Your Power Gaps and Rise • Kathy Caprino </a:t>
            </a:r>
          </a:p>
        </p:txBody>
      </p:sp>
      <p:sp>
        <p:nvSpPr>
          <p:cNvPr id="5" name="AutoShape 5"/>
          <p:cNvSpPr/>
          <p:nvPr/>
        </p:nvSpPr>
        <p:spPr>
          <a:xfrm>
            <a:off x="778229" y="2065207"/>
            <a:ext cx="9525" cy="6254404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95117" y="97155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C5664249-E35F-4B9D-85D0-31E8E9C51BBE}" type="slidenum">
              <a:rPr lang="en-US" sz="2800" spc="221" smtClean="0">
                <a:solidFill>
                  <a:srgbClr val="5F8368"/>
                </a:solidFill>
                <a:latin typeface="Glacial Indifference Bold"/>
              </a:rPr>
              <a:t>35</a:t>
            </a:fld>
            <a:endParaRPr lang="en-US" sz="2800" spc="221" dirty="0">
              <a:solidFill>
                <a:srgbClr val="5F8368"/>
              </a:solidFill>
              <a:latin typeface="Glacial Indifference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062748" y="140337"/>
            <a:ext cx="11128950" cy="1064076"/>
            <a:chOff x="0" y="0"/>
            <a:chExt cx="2309060" cy="2342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09060" cy="234212"/>
            </a:xfrm>
            <a:custGeom>
              <a:avLst/>
              <a:gdLst/>
              <a:ahLst/>
              <a:cxnLst/>
              <a:rect l="l" t="t" r="r" b="b"/>
              <a:pathLst>
                <a:path w="2309060" h="276247">
                  <a:moveTo>
                    <a:pt x="0" y="0"/>
                  </a:moveTo>
                  <a:lnTo>
                    <a:pt x="2309060" y="0"/>
                  </a:lnTo>
                  <a:lnTo>
                    <a:pt x="2309060" y="276247"/>
                  </a:lnTo>
                  <a:lnTo>
                    <a:pt x="0" y="276247"/>
                  </a:lnTo>
                  <a:close/>
                </a:path>
              </a:pathLst>
            </a:custGeom>
            <a:solidFill>
              <a:srgbClr val="5F83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70122" y="245852"/>
            <a:ext cx="10962903" cy="929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spc="224" dirty="0">
                <a:solidFill>
                  <a:srgbClr val="FFFFFF"/>
                </a:solidFill>
                <a:latin typeface="Glacial Indifference"/>
              </a:rPr>
              <a:t>RECOMMENDED RESOURCES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D5BF2C2-7158-4DCC-8351-E47AFCC07901}"/>
              </a:ext>
            </a:extLst>
          </p:cNvPr>
          <p:cNvSpPr txBox="1"/>
          <p:nvPr/>
        </p:nvSpPr>
        <p:spPr>
          <a:xfrm>
            <a:off x="2325151" y="1436588"/>
            <a:ext cx="13616509" cy="771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spc="127" dirty="0">
                <a:solidFill>
                  <a:srgbClr val="5F8368"/>
                </a:solidFill>
                <a:latin typeface="Luthier"/>
              </a:rPr>
              <a:t>For Assessments mentioned in this program, visit:</a:t>
            </a:r>
            <a:br>
              <a:rPr lang="en-US" sz="2400" spc="127" dirty="0">
                <a:solidFill>
                  <a:srgbClr val="5F8368"/>
                </a:solidFill>
                <a:latin typeface="Luthier"/>
              </a:rPr>
            </a:br>
            <a:r>
              <a:rPr lang="en-US" sz="2400" b="1" spc="127" dirty="0">
                <a:solidFill>
                  <a:schemeClr val="accent1">
                    <a:lumMod val="75000"/>
                  </a:schemeClr>
                </a:solidFill>
                <a:latin typeface="Luthi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https://kathycaprino.com/assessments</a:t>
            </a:r>
            <a:endParaRPr lang="en-US" sz="2400" b="1" spc="127" dirty="0">
              <a:solidFill>
                <a:schemeClr val="accent1">
                  <a:lumMod val="75000"/>
                </a:schemeClr>
              </a:solidFill>
              <a:latin typeface="Luthier"/>
            </a:endParaRPr>
          </a:p>
          <a:p>
            <a:pPr algn="ctr"/>
            <a:endParaRPr lang="en-US" sz="2400" spc="127" dirty="0">
              <a:solidFill>
                <a:schemeClr val="accent1">
                  <a:lumMod val="75000"/>
                </a:schemeClr>
              </a:solidFill>
              <a:latin typeface="Luthier"/>
            </a:endParaRPr>
          </a:p>
          <a:p>
            <a:pPr algn="ctr"/>
            <a:r>
              <a:rPr lang="en-US" sz="2400" spc="127" dirty="0">
                <a:solidFill>
                  <a:srgbClr val="5F8368"/>
                </a:solidFill>
                <a:latin typeface="Luthier"/>
              </a:rPr>
              <a:t>Recommended programs and books, visit:</a:t>
            </a:r>
            <a:endParaRPr lang="en-US" sz="2400" b="1" spc="127" dirty="0">
              <a:solidFill>
                <a:srgbClr val="5F8368"/>
              </a:solidFill>
              <a:latin typeface="Luthier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https://kathycaprino.com/career-help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Luthier" panose="020B0604020202020204" charset="0"/>
            </a:endParaRPr>
          </a:p>
          <a:p>
            <a:pPr algn="ctr"/>
            <a:endParaRPr lang="en-US" sz="2400" dirty="0">
              <a:latin typeface="Luthier" panose="020B0604020202020204" charset="0"/>
            </a:endParaRPr>
          </a:p>
          <a:p>
            <a:pPr algn="ctr"/>
            <a:r>
              <a:rPr lang="en-US" sz="2400" dirty="0">
                <a:latin typeface="Luthier" panose="020B0604020202020204" charset="0"/>
              </a:rPr>
              <a:t>Kathy’s video training courses:</a:t>
            </a:r>
            <a:br>
              <a:rPr lang="en-US" sz="2400" dirty="0">
                <a:latin typeface="Luthier" panose="020B0604020202020204" charset="0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Most Powerful You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Amazing Career Project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</a:rPr>
              <a:t> </a:t>
            </a:r>
            <a:br>
              <a:rPr lang="en-US" sz="2400" b="1" dirty="0">
                <a:solidFill>
                  <a:srgbClr val="355554"/>
                </a:solidFill>
                <a:latin typeface="Luthier" panose="020B0604020202020204" charset="0"/>
              </a:rPr>
            </a:br>
            <a:br>
              <a:rPr lang="en-US" sz="2400" dirty="0">
                <a:latin typeface="Luthier" panose="020B0604020202020204" charset="0"/>
              </a:rPr>
            </a:br>
            <a:r>
              <a:rPr lang="en-US" sz="2400" dirty="0">
                <a:latin typeface="Luthier" panose="020B0604020202020204" charset="0"/>
              </a:rPr>
              <a:t>Kathy’s </a:t>
            </a:r>
            <a:r>
              <a:rPr lang="en-US" sz="2400" b="1" dirty="0">
                <a:solidFill>
                  <a:srgbClr val="355554"/>
                </a:solidFill>
                <a:latin typeface="Luthier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 Support</a:t>
            </a:r>
            <a:endParaRPr lang="en-US" sz="2400" b="1" dirty="0">
              <a:solidFill>
                <a:srgbClr val="355554"/>
              </a:solidFill>
              <a:latin typeface="Luthier" panose="020B0604020202020204" charset="0"/>
            </a:endParaRPr>
          </a:p>
          <a:p>
            <a:pPr algn="ctr"/>
            <a:endParaRPr lang="en-US" sz="2400" dirty="0">
              <a:latin typeface="Luthier" panose="020B0604020202020204" charset="0"/>
            </a:endParaRPr>
          </a:p>
          <a:p>
            <a:pPr algn="ctr"/>
            <a:r>
              <a:rPr lang="en-US" sz="2400" dirty="0">
                <a:latin typeface="Luthier" panose="020B0604020202020204" charset="0"/>
              </a:rPr>
              <a:t>Kathy’s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Forbes blog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</a:rPr>
              <a:t> </a:t>
            </a:r>
            <a:r>
              <a:rPr lang="en-US" sz="2400" dirty="0">
                <a:latin typeface="Luthier" panose="020B0604020202020204" charset="0"/>
              </a:rPr>
              <a:t>and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 Blog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Luthier" panose="020B0604020202020204" charset="0"/>
            </a:endParaRPr>
          </a:p>
          <a:p>
            <a:pPr algn="ctr">
              <a:lnSpc>
                <a:spcPts val="7999"/>
              </a:lnSpc>
            </a:pPr>
            <a:r>
              <a:rPr lang="en-US" sz="2400" dirty="0">
                <a:latin typeface="Luthier" panose="020B0604020202020204" charset="0"/>
              </a:rPr>
              <a:t>Kathy’s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Finding Brave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</a:rPr>
              <a:t> </a:t>
            </a:r>
            <a:r>
              <a:rPr lang="en-US" sz="2400" dirty="0">
                <a:latin typeface="Luthier" panose="020B0604020202020204" charset="0"/>
              </a:rPr>
              <a:t>Podcast</a:t>
            </a:r>
            <a:br>
              <a:rPr lang="en-US" sz="2400" dirty="0">
                <a:latin typeface="Luthier" panose="020B0604020202020204" charset="0"/>
              </a:rPr>
            </a:br>
            <a:r>
              <a:rPr lang="en-US" sz="2400" dirty="0">
                <a:latin typeface="Luthier" panose="020B0604020202020204" charset="0"/>
              </a:rPr>
              <a:t>Sign up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</a:rPr>
              <a:t>for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Kathy’s Newsletter</a:t>
            </a:r>
            <a:br>
              <a:rPr lang="en-US" sz="2400" dirty="0">
                <a:latin typeface="Luthier" panose="020B0604020202020204" charset="0"/>
              </a:rPr>
            </a:br>
            <a:r>
              <a:rPr lang="en-US" sz="2800" dirty="0">
                <a:latin typeface="Luthier" panose="020B0604020202020204" charset="0"/>
              </a:rPr>
              <a:t>Book: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Luthier" panose="020B0604020202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Most Powerful You: 7 Bravery-Boosting Paths to Career Bliss</a:t>
            </a:r>
            <a:endParaRPr lang="en-US" sz="6399" spc="127" dirty="0">
              <a:solidFill>
                <a:schemeClr val="accent1">
                  <a:lumMod val="75000"/>
                </a:schemeClr>
              </a:solidFill>
              <a:latin typeface="Luthier"/>
            </a:endParaRPr>
          </a:p>
        </p:txBody>
      </p:sp>
    </p:spTree>
    <p:extLst>
      <p:ext uri="{BB962C8B-B14F-4D97-AF65-F5344CB8AC3E}">
        <p14:creationId xmlns:p14="http://schemas.microsoft.com/office/powerpoint/2010/main" val="1774924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1340" y="1468512"/>
            <a:ext cx="15744132" cy="172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4"/>
              </a:lnSpc>
            </a:pPr>
            <a:endParaRPr dirty="0"/>
          </a:p>
          <a:p>
            <a:pPr algn="ctr">
              <a:lnSpc>
                <a:spcPts val="6228"/>
              </a:lnSpc>
              <a:spcBef>
                <a:spcPts val="600"/>
              </a:spcBef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Luthier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525" y="9532479"/>
            <a:ext cx="18278476" cy="885828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209800" y="9712871"/>
            <a:ext cx="15111406" cy="401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24" dirty="0">
                <a:solidFill>
                  <a:srgbClr val="F6F6ED"/>
                </a:solidFill>
                <a:latin typeface="Luthier Bold"/>
              </a:rPr>
              <a:t>Close Your Power Gaps and Rise • Kathy Caprino </a:t>
            </a:r>
          </a:p>
        </p:txBody>
      </p:sp>
      <p:sp>
        <p:nvSpPr>
          <p:cNvPr id="5" name="AutoShape 5"/>
          <p:cNvSpPr/>
          <p:nvPr/>
        </p:nvSpPr>
        <p:spPr>
          <a:xfrm>
            <a:off x="778229" y="2065207"/>
            <a:ext cx="9525" cy="6254404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95117" y="97155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C5664249-E35F-4B9D-85D0-31E8E9C51BBE}" type="slidenum">
              <a:rPr lang="en-US" sz="2800" spc="221" smtClean="0">
                <a:solidFill>
                  <a:srgbClr val="5F8368"/>
                </a:solidFill>
                <a:latin typeface="Glacial Indifference Bold"/>
              </a:rPr>
              <a:t>36</a:t>
            </a:fld>
            <a:endParaRPr lang="en-US" sz="2800" spc="221" dirty="0">
              <a:solidFill>
                <a:srgbClr val="5F8368"/>
              </a:solidFill>
              <a:latin typeface="Glacial Indifference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352800" y="226795"/>
            <a:ext cx="11128950" cy="1064076"/>
            <a:chOff x="0" y="0"/>
            <a:chExt cx="2309060" cy="2342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09060" cy="234212"/>
            </a:xfrm>
            <a:custGeom>
              <a:avLst/>
              <a:gdLst/>
              <a:ahLst/>
              <a:cxnLst/>
              <a:rect l="l" t="t" r="r" b="b"/>
              <a:pathLst>
                <a:path w="2309060" h="276247">
                  <a:moveTo>
                    <a:pt x="0" y="0"/>
                  </a:moveTo>
                  <a:lnTo>
                    <a:pt x="2309060" y="0"/>
                  </a:lnTo>
                  <a:lnTo>
                    <a:pt x="2309060" y="276247"/>
                  </a:lnTo>
                  <a:lnTo>
                    <a:pt x="0" y="276247"/>
                  </a:lnTo>
                  <a:close/>
                </a:path>
              </a:pathLst>
            </a:custGeom>
            <a:solidFill>
              <a:srgbClr val="5F83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200400" y="247113"/>
            <a:ext cx="10962903" cy="1930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spc="224" dirty="0">
                <a:solidFill>
                  <a:srgbClr val="FFFFFF"/>
                </a:solidFill>
                <a:latin typeface="Glacial Indifference"/>
              </a:rPr>
              <a:t>SPECIAL 15% DISCOUNT RECOMMENDED RESOURCES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D5BF2C2-7158-4DCC-8351-E47AFCC07901}"/>
              </a:ext>
            </a:extLst>
          </p:cNvPr>
          <p:cNvSpPr txBox="1"/>
          <p:nvPr/>
        </p:nvSpPr>
        <p:spPr>
          <a:xfrm>
            <a:off x="2335745" y="2226068"/>
            <a:ext cx="13616509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spc="127" dirty="0">
                <a:solidFill>
                  <a:schemeClr val="bg2">
                    <a:lumMod val="25000"/>
                  </a:schemeClr>
                </a:solidFill>
                <a:latin typeface="Luthier"/>
              </a:rPr>
              <a:t>Save 15% off Kathy’s Career and Leadership Coaching programs and</a:t>
            </a:r>
          </a:p>
          <a:p>
            <a:pPr algn="ctr"/>
            <a:r>
              <a:rPr lang="en-US" sz="6600" spc="127" dirty="0">
                <a:solidFill>
                  <a:schemeClr val="bg2">
                    <a:lumMod val="25000"/>
                  </a:schemeClr>
                </a:solidFill>
                <a:latin typeface="Luthier"/>
              </a:rPr>
              <a:t>Video training &amp; courses</a:t>
            </a:r>
          </a:p>
          <a:p>
            <a:pPr algn="ctr"/>
            <a:endParaRPr lang="en-US" sz="6600" spc="127" dirty="0">
              <a:solidFill>
                <a:srgbClr val="5F8368"/>
              </a:solidFill>
              <a:latin typeface="Luthier"/>
            </a:endParaRPr>
          </a:p>
          <a:p>
            <a:pPr algn="ctr"/>
            <a:r>
              <a:rPr lang="en-US" sz="4400" spc="127" dirty="0">
                <a:solidFill>
                  <a:srgbClr val="5F8368"/>
                </a:solidFill>
                <a:latin typeface="Luthier"/>
              </a:rPr>
              <a:t>Use discount code “</a:t>
            </a:r>
            <a:r>
              <a:rPr lang="en-US" sz="4400" b="1" spc="127" dirty="0">
                <a:solidFill>
                  <a:srgbClr val="5F8368"/>
                </a:solidFill>
                <a:latin typeface="Luthier"/>
              </a:rPr>
              <a:t>ALUMLEARN15”</a:t>
            </a:r>
          </a:p>
          <a:p>
            <a:pPr algn="ctr"/>
            <a:endParaRPr lang="en-US" sz="4400" b="1" spc="127" dirty="0">
              <a:solidFill>
                <a:srgbClr val="5F8368"/>
              </a:solidFill>
              <a:latin typeface="Luthier"/>
            </a:endParaRPr>
          </a:p>
          <a:p>
            <a:pPr algn="ctr"/>
            <a:r>
              <a:rPr lang="en-US" sz="4400" spc="127" dirty="0">
                <a:solidFill>
                  <a:srgbClr val="5F8368"/>
                </a:solidFill>
                <a:latin typeface="Luthier"/>
              </a:rPr>
              <a:t>At registration checkout for program(s) of your choice (see Resource List for details and links)</a:t>
            </a:r>
            <a:endParaRPr lang="en-US" sz="4400" spc="127" dirty="0">
              <a:solidFill>
                <a:schemeClr val="accent1">
                  <a:lumMod val="75000"/>
                </a:schemeClr>
              </a:solidFill>
              <a:latin typeface="Luthier"/>
            </a:endParaRPr>
          </a:p>
        </p:txBody>
      </p:sp>
    </p:spTree>
    <p:extLst>
      <p:ext uri="{BB962C8B-B14F-4D97-AF65-F5344CB8AC3E}">
        <p14:creationId xmlns:p14="http://schemas.microsoft.com/office/powerpoint/2010/main" val="100056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3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0071" y="1028700"/>
            <a:ext cx="8880903" cy="997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Luthier Italics"/>
              </a:rPr>
              <a:t>For more info:</a:t>
            </a:r>
            <a:br>
              <a:rPr lang="en-US" sz="7200" dirty="0">
                <a:solidFill>
                  <a:srgbClr val="FFFFFF"/>
                </a:solidFill>
                <a:latin typeface="Luthier Italics"/>
              </a:rPr>
            </a:br>
            <a:endParaRPr lang="en-US" sz="1400" dirty="0">
              <a:solidFill>
                <a:srgbClr val="FFFFFF"/>
              </a:solidFill>
              <a:latin typeface="Luthier Italics"/>
            </a:endParaRPr>
          </a:p>
          <a:p>
            <a:pPr>
              <a:lnSpc>
                <a:spcPts val="7488"/>
              </a:lnSpc>
            </a:pPr>
            <a:r>
              <a:rPr lang="en-US" sz="7200" dirty="0">
                <a:solidFill>
                  <a:srgbClr val="FFFFFF"/>
                </a:solidFill>
                <a:latin typeface="Luthier"/>
              </a:rPr>
              <a:t>Kathy Caprino, M.A.</a:t>
            </a:r>
          </a:p>
          <a:p>
            <a:pPr>
              <a:lnSpc>
                <a:spcPts val="4992"/>
              </a:lnSpc>
            </a:pPr>
            <a:r>
              <a:rPr lang="en-US" sz="4800" dirty="0">
                <a:solidFill>
                  <a:schemeClr val="bg1"/>
                </a:solidFill>
                <a:latin typeface="Luthier"/>
              </a:rPr>
              <a:t>kathycaprino.com</a:t>
            </a:r>
          </a:p>
          <a:p>
            <a:pPr>
              <a:lnSpc>
                <a:spcPts val="4992"/>
              </a:lnSpc>
            </a:pPr>
            <a:r>
              <a:rPr lang="en-US" sz="4800" dirty="0">
                <a:solidFill>
                  <a:schemeClr val="bg1"/>
                </a:solidFill>
                <a:latin typeface="Luthier"/>
              </a:rPr>
              <a:t>findingbrave.org</a:t>
            </a:r>
          </a:p>
          <a:p>
            <a:pPr>
              <a:lnSpc>
                <a:spcPts val="4992"/>
              </a:lnSpc>
            </a:pPr>
            <a:r>
              <a:rPr lang="en-US" sz="4800" dirty="0">
                <a:solidFill>
                  <a:schemeClr val="bg1"/>
                </a:solidFill>
                <a:latin typeface="Luthier"/>
              </a:rPr>
              <a:t>Mostpowerfulyou.com</a:t>
            </a:r>
          </a:p>
          <a:p>
            <a:pPr>
              <a:lnSpc>
                <a:spcPts val="4992"/>
              </a:lnSpc>
            </a:pPr>
            <a:r>
              <a:rPr lang="en-US" sz="4800" dirty="0">
                <a:solidFill>
                  <a:schemeClr val="bg1"/>
                </a:solidFill>
                <a:latin typeface="Luthier"/>
              </a:rPr>
              <a:t>Amazingcareerproject.com</a:t>
            </a:r>
          </a:p>
          <a:p>
            <a:pPr>
              <a:lnSpc>
                <a:spcPts val="4992"/>
              </a:lnSpc>
            </a:pPr>
            <a:r>
              <a:rPr lang="en-US" sz="4800" dirty="0">
                <a:solidFill>
                  <a:srgbClr val="FFFFFF"/>
                </a:solidFill>
                <a:latin typeface="Luthier"/>
              </a:rPr>
              <a:t>email:</a:t>
            </a:r>
          </a:p>
          <a:p>
            <a:pPr>
              <a:lnSpc>
                <a:spcPts val="4992"/>
              </a:lnSpc>
            </a:pPr>
            <a:r>
              <a:rPr lang="en-US" sz="4800" dirty="0">
                <a:solidFill>
                  <a:schemeClr val="bg1"/>
                </a:solidFill>
                <a:latin typeface="Luthier"/>
              </a:rPr>
              <a:t>info@kathycaprino.com</a:t>
            </a:r>
          </a:p>
          <a:p>
            <a:pPr>
              <a:lnSpc>
                <a:spcPts val="4992"/>
              </a:lnSpc>
            </a:pPr>
            <a:endParaRPr lang="en-US" sz="4800" dirty="0">
              <a:solidFill>
                <a:srgbClr val="FFFFFF"/>
              </a:solidFill>
              <a:latin typeface="Luthier"/>
            </a:endParaRPr>
          </a:p>
          <a:p>
            <a:pPr>
              <a:lnSpc>
                <a:spcPts val="4992"/>
              </a:lnSpc>
            </a:pPr>
            <a:r>
              <a:rPr lang="en-US" sz="3200" dirty="0">
                <a:solidFill>
                  <a:srgbClr val="FFFFFF"/>
                </a:solidFill>
                <a:latin typeface="Luthier"/>
              </a:rPr>
              <a:t>@kathycaprino on: LinkedIn, Insta, Twitter</a:t>
            </a:r>
          </a:p>
          <a:p>
            <a:pPr>
              <a:lnSpc>
                <a:spcPts val="4992"/>
              </a:lnSpc>
            </a:pPr>
            <a:r>
              <a:rPr lang="en-US" sz="3200" dirty="0">
                <a:solidFill>
                  <a:srgbClr val="FFFFFF"/>
                </a:solidFill>
                <a:latin typeface="Luthier"/>
              </a:rPr>
              <a:t>FB: @ElliaCommunications</a:t>
            </a:r>
          </a:p>
          <a:p>
            <a:pPr>
              <a:lnSpc>
                <a:spcPts val="4992"/>
              </a:lnSpc>
            </a:pPr>
            <a:endParaRPr lang="en-US" sz="4800" dirty="0">
              <a:solidFill>
                <a:srgbClr val="FFFFFF"/>
              </a:solidFill>
              <a:latin typeface="Luthier"/>
            </a:endParaRPr>
          </a:p>
          <a:p>
            <a:pPr>
              <a:lnSpc>
                <a:spcPts val="4992"/>
              </a:lnSpc>
            </a:pPr>
            <a:endParaRPr lang="en-US" sz="4800" dirty="0">
              <a:solidFill>
                <a:srgbClr val="FFFFFF"/>
              </a:solidFill>
              <a:latin typeface="Luthier"/>
            </a:endParaRPr>
          </a:p>
          <a:p>
            <a:pPr>
              <a:lnSpc>
                <a:spcPts val="4992"/>
              </a:lnSpc>
            </a:pPr>
            <a:r>
              <a:rPr lang="en-US" sz="4800" dirty="0">
                <a:solidFill>
                  <a:schemeClr val="bg1"/>
                </a:solidFill>
                <a:latin typeface="Luthier Itali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www.amazingcareerproject.co</a:t>
            </a:r>
            <a:r>
              <a:rPr lang="en-US" sz="4800" dirty="0">
                <a:solidFill>
                  <a:srgbClr val="FFFFFF"/>
                </a:solidFill>
                <a:latin typeface="Luthier Itali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endParaRPr lang="en-US" sz="4800" dirty="0">
              <a:solidFill>
                <a:srgbClr val="FFFFFF"/>
              </a:solidFill>
              <a:latin typeface="Luthier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6925779" y="4876800"/>
            <a:ext cx="38100" cy="3619500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5400000">
            <a:off x="15209338" y="2585122"/>
            <a:ext cx="3537658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124">
                <a:solidFill>
                  <a:srgbClr val="5F8368"/>
                </a:solidFill>
                <a:latin typeface="Luthier Bold"/>
              </a:rPr>
              <a:t>Boos Your Career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80974" y="1439168"/>
            <a:ext cx="7131763" cy="726803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5745" y="3401145"/>
            <a:ext cx="13616509" cy="204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4"/>
              </a:lnSpc>
            </a:pPr>
            <a:endParaRPr/>
          </a:p>
          <a:p>
            <a:pPr algn="ctr">
              <a:lnSpc>
                <a:spcPts val="7999"/>
              </a:lnSpc>
            </a:pPr>
            <a:r>
              <a:rPr lang="en-US" sz="6399" spc="127">
                <a:solidFill>
                  <a:srgbClr val="5F8368"/>
                </a:solidFill>
                <a:latin typeface="Luthier"/>
              </a:rPr>
              <a:t>QUESTIONS?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35566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37235" y="9530338"/>
            <a:ext cx="16022065" cy="402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24" dirty="0">
                <a:solidFill>
                  <a:srgbClr val="F6F6ED"/>
                </a:solidFill>
                <a:latin typeface="Luthier Bold"/>
              </a:rPr>
              <a:t>Close Your Power Gaps and Rise • Kathy Caprino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10700"/>
            <a:ext cx="18288000" cy="923178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66800" y="9597602"/>
            <a:ext cx="15749745" cy="402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124" dirty="0">
                <a:solidFill>
                  <a:srgbClr val="F6F6ED"/>
                </a:solidFill>
                <a:latin typeface="Luthier Bold"/>
              </a:rPr>
              <a:t>Close Your Power Gaps • Kathy Caprino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47800" y="629519"/>
            <a:ext cx="14131784" cy="8587586"/>
            <a:chOff x="43536" y="-76200"/>
            <a:chExt cx="15130400" cy="11450116"/>
          </a:xfrm>
        </p:grpSpPr>
        <p:sp>
          <p:nvSpPr>
            <p:cNvPr id="5" name="TextBox 5"/>
            <p:cNvSpPr txBox="1"/>
            <p:nvPr/>
          </p:nvSpPr>
          <p:spPr>
            <a:xfrm>
              <a:off x="43536" y="-76200"/>
              <a:ext cx="15130400" cy="1457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0"/>
                </a:lnSpc>
              </a:pPr>
              <a:r>
                <a:rPr lang="en-US" sz="6600" spc="147" dirty="0">
                  <a:solidFill>
                    <a:srgbClr val="2E3E32"/>
                  </a:solidFill>
                  <a:latin typeface="Luthier"/>
                </a:rPr>
                <a:t>What is missing MOST?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3536" y="2156604"/>
              <a:ext cx="13200695" cy="921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55"/>
                </a:lnSpc>
              </a:pPr>
              <a:r>
                <a:rPr lang="en-US" sz="4825" i="1" spc="193" dirty="0">
                  <a:solidFill>
                    <a:srgbClr val="5F8368"/>
                  </a:solidFill>
                  <a:latin typeface="Glacial Indifference"/>
                </a:rPr>
                <a:t>BRAVERY</a:t>
              </a:r>
              <a:r>
                <a:rPr lang="en-US" sz="4825" i="1" spc="193" dirty="0">
                  <a:solidFill>
                    <a:srgbClr val="1F5121"/>
                  </a:solidFill>
                  <a:latin typeface="Glacial Indifference"/>
                </a:rPr>
                <a:t> – </a:t>
              </a:r>
              <a:r>
                <a:rPr lang="en-US" sz="4825" spc="193" dirty="0">
                  <a:solidFill>
                    <a:srgbClr val="1F5121"/>
                  </a:solidFill>
                  <a:latin typeface="Glacial Indifference"/>
                </a:rPr>
                <a:t>to recognize and face head on what isn’t working and take the accountability to change it</a:t>
              </a:r>
            </a:p>
            <a:p>
              <a:pPr>
                <a:lnSpc>
                  <a:spcPts val="6755"/>
                </a:lnSpc>
              </a:pPr>
              <a:endParaRPr lang="en-US" sz="4825" i="1" spc="193" dirty="0">
                <a:solidFill>
                  <a:srgbClr val="1F5121"/>
                </a:solidFill>
                <a:latin typeface="Glacial Indifference"/>
              </a:endParaRPr>
            </a:p>
            <a:p>
              <a:pPr>
                <a:lnSpc>
                  <a:spcPts val="6755"/>
                </a:lnSpc>
              </a:pPr>
              <a:r>
                <a:rPr lang="en-US" sz="4825" i="1" spc="193" dirty="0">
                  <a:solidFill>
                    <a:srgbClr val="5F8368"/>
                  </a:solidFill>
                  <a:latin typeface="Glacial Indifference"/>
                </a:rPr>
                <a:t>POWER </a:t>
              </a:r>
              <a:r>
                <a:rPr lang="en-US" sz="4825" i="1" spc="193" dirty="0">
                  <a:solidFill>
                    <a:srgbClr val="1F5121"/>
                  </a:solidFill>
                  <a:latin typeface="Glacial Indifference"/>
                </a:rPr>
                <a:t>– </a:t>
              </a:r>
              <a:r>
                <a:rPr lang="en-US" sz="4825" spc="193" dirty="0">
                  <a:solidFill>
                    <a:srgbClr val="1F5121"/>
                  </a:solidFill>
                  <a:latin typeface="Glacial Indifference"/>
                </a:rPr>
                <a:t>To act with influence and impact on one’s own behalf, to advocate for yourself and others and become the true author and leader of your life.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62743" y="737845"/>
            <a:ext cx="596557" cy="7649126"/>
            <a:chOff x="0" y="0"/>
            <a:chExt cx="795410" cy="10198834"/>
          </a:xfrm>
        </p:grpSpPr>
        <p:sp>
          <p:nvSpPr>
            <p:cNvPr id="8" name="AutoShape 8"/>
            <p:cNvSpPr/>
            <p:nvPr/>
          </p:nvSpPr>
          <p:spPr>
            <a:xfrm>
              <a:off x="397705" y="1604958"/>
              <a:ext cx="39206" cy="8593876"/>
            </a:xfrm>
            <a:prstGeom prst="rect">
              <a:avLst/>
            </a:prstGeom>
            <a:solidFill>
              <a:srgbClr val="5F83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95410" cy="620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fld id="{3BBBB636-A6DC-4731-B6B8-26989547D7D2}" type="slidenum">
                <a:rPr lang="en-US" sz="2800" spc="221" smtClean="0">
                  <a:solidFill>
                    <a:srgbClr val="5F8368"/>
                  </a:solidFill>
                  <a:latin typeface="Glacial Indifference Bold"/>
                </a:rPr>
                <a:t>4</a:t>
              </a:fld>
              <a:endParaRPr lang="en-US" sz="2800" spc="221" dirty="0">
                <a:solidFill>
                  <a:srgbClr val="5F8368"/>
                </a:solidFill>
                <a:latin typeface="Glacial Indifference Bold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B160491-6BA7-4CAD-81EF-8BE7495EA04E}"/>
              </a:ext>
            </a:extLst>
          </p:cNvPr>
          <p:cNvSpPr txBox="1"/>
          <p:nvPr/>
        </p:nvSpPr>
        <p:spPr>
          <a:xfrm>
            <a:off x="12573000" y="9608617"/>
            <a:ext cx="408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+mj-lt"/>
              </a:rPr>
              <a:t>©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Luthier Bold" panose="020B060402020202020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Luthier Bold" panose="020B0604020202020204" charset="0"/>
              </a:rPr>
              <a:t>2023 Kathy Caprino</a:t>
            </a:r>
            <a:endParaRPr lang="en-US" dirty="0">
              <a:solidFill>
                <a:schemeClr val="bg1"/>
              </a:solidFill>
              <a:latin typeface="Luthier Bold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67" y="0"/>
            <a:ext cx="15089983" cy="10287000"/>
          </a:xfrm>
          <a:custGeom>
            <a:avLst/>
            <a:gdLst/>
            <a:ahLst/>
            <a:cxnLst/>
            <a:rect l="l" t="t" r="r" b="b"/>
            <a:pathLst>
              <a:path w="14865350" h="10287000">
                <a:moveTo>
                  <a:pt x="0" y="10287000"/>
                </a:moveTo>
                <a:lnTo>
                  <a:pt x="14865037" y="10287000"/>
                </a:lnTo>
                <a:lnTo>
                  <a:pt x="14865037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3024187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6400" y="283052"/>
            <a:ext cx="10572750" cy="27411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28625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3375"/>
              </a:spcBef>
            </a:pPr>
            <a:r>
              <a:rPr sz="6250" b="1" spc="130" dirty="0">
                <a:solidFill>
                  <a:srgbClr val="2E3E32"/>
                </a:solidFill>
                <a:latin typeface="Times New Roman"/>
                <a:cs typeface="Times New Roman"/>
              </a:rPr>
              <a:t>Why </a:t>
            </a:r>
            <a:r>
              <a:rPr sz="6250" b="1" spc="430" dirty="0">
                <a:solidFill>
                  <a:srgbClr val="2E3E32"/>
                </a:solidFill>
                <a:latin typeface="Times New Roman"/>
                <a:cs typeface="Times New Roman"/>
              </a:rPr>
              <a:t>we </a:t>
            </a:r>
            <a:r>
              <a:rPr sz="6250" b="1" spc="395" dirty="0">
                <a:solidFill>
                  <a:srgbClr val="2E3E32"/>
                </a:solidFill>
                <a:latin typeface="Times New Roman"/>
                <a:cs typeface="Times New Roman"/>
              </a:rPr>
              <a:t>need</a:t>
            </a:r>
            <a:r>
              <a:rPr sz="6250" b="1" spc="-515" dirty="0">
                <a:solidFill>
                  <a:srgbClr val="2E3E32"/>
                </a:solidFill>
                <a:latin typeface="Times New Roman"/>
                <a:cs typeface="Times New Roman"/>
              </a:rPr>
              <a:t> </a:t>
            </a:r>
            <a:r>
              <a:rPr sz="6250" b="1" spc="375" dirty="0">
                <a:solidFill>
                  <a:srgbClr val="2E3E32"/>
                </a:solidFill>
                <a:latin typeface="Times New Roman"/>
                <a:cs typeface="Times New Roman"/>
              </a:rPr>
              <a:t>power</a:t>
            </a:r>
            <a:endParaRPr sz="6250" dirty="0">
              <a:solidFill>
                <a:srgbClr val="2E3E32"/>
              </a:solidFill>
              <a:latin typeface="Times New Roman"/>
              <a:cs typeface="Times New Roman"/>
            </a:endParaRPr>
          </a:p>
          <a:p>
            <a:pPr marL="859790" marR="5080" indent="-847725">
              <a:lnSpc>
                <a:spcPts val="3010"/>
              </a:lnSpc>
              <a:spcBef>
                <a:spcPts val="1465"/>
              </a:spcBef>
            </a:pPr>
            <a:r>
              <a:rPr sz="2550" b="1" spc="310" dirty="0">
                <a:solidFill>
                  <a:srgbClr val="5F8368"/>
                </a:solidFill>
                <a:latin typeface="Trebuchet MS"/>
                <a:cs typeface="Trebuchet MS"/>
              </a:rPr>
              <a:t>POWER </a:t>
            </a:r>
            <a:r>
              <a:rPr sz="2550" b="1" spc="225" dirty="0">
                <a:solidFill>
                  <a:srgbClr val="5F8368"/>
                </a:solidFill>
                <a:latin typeface="Trebuchet MS"/>
                <a:cs typeface="Trebuchet MS"/>
              </a:rPr>
              <a:t>IS </a:t>
            </a:r>
            <a:r>
              <a:rPr sz="2550" b="1" spc="254" dirty="0">
                <a:solidFill>
                  <a:srgbClr val="5F8368"/>
                </a:solidFill>
                <a:latin typeface="Trebuchet MS"/>
                <a:cs typeface="Trebuchet MS"/>
              </a:rPr>
              <a:t>AN </a:t>
            </a:r>
            <a:r>
              <a:rPr sz="2550" b="1" spc="280" dirty="0">
                <a:solidFill>
                  <a:srgbClr val="5F8368"/>
                </a:solidFill>
                <a:latin typeface="Trebuchet MS"/>
                <a:cs typeface="Trebuchet MS"/>
              </a:rPr>
              <a:t>ESSENTIAL </a:t>
            </a:r>
            <a:r>
              <a:rPr sz="2550" b="1" spc="310" dirty="0">
                <a:solidFill>
                  <a:srgbClr val="5F8368"/>
                </a:solidFill>
                <a:latin typeface="Trebuchet MS"/>
                <a:cs typeface="Trebuchet MS"/>
              </a:rPr>
              <a:t>COMPONENT </a:t>
            </a:r>
            <a:r>
              <a:rPr sz="2550" b="1" spc="160" dirty="0">
                <a:solidFill>
                  <a:srgbClr val="5F8368"/>
                </a:solidFill>
                <a:latin typeface="Trebuchet MS"/>
                <a:cs typeface="Trebuchet MS"/>
              </a:rPr>
              <a:t>TO </a:t>
            </a:r>
            <a:r>
              <a:rPr sz="2550" b="1" spc="95" dirty="0">
                <a:solidFill>
                  <a:srgbClr val="5F8368"/>
                </a:solidFill>
                <a:latin typeface="Trebuchet MS"/>
                <a:cs typeface="Trebuchet MS"/>
              </a:rPr>
              <a:t>A </a:t>
            </a:r>
            <a:r>
              <a:rPr sz="2550" b="1" spc="250" dirty="0">
                <a:solidFill>
                  <a:srgbClr val="5F8368"/>
                </a:solidFill>
                <a:latin typeface="Trebuchet MS"/>
                <a:cs typeface="Trebuchet MS"/>
              </a:rPr>
              <a:t>THRILLING</a:t>
            </a:r>
            <a:r>
              <a:rPr sz="2550" b="1" spc="-105" dirty="0">
                <a:solidFill>
                  <a:srgbClr val="5F8368"/>
                </a:solidFill>
                <a:latin typeface="Trebuchet MS"/>
                <a:cs typeface="Trebuchet MS"/>
              </a:rPr>
              <a:t> </a:t>
            </a:r>
            <a:r>
              <a:rPr sz="2550" b="1" spc="290" dirty="0">
                <a:solidFill>
                  <a:srgbClr val="5F8368"/>
                </a:solidFill>
                <a:latin typeface="Trebuchet MS"/>
                <a:cs typeface="Trebuchet MS"/>
              </a:rPr>
              <a:t>AND  </a:t>
            </a:r>
            <a:r>
              <a:rPr sz="2550" b="1" spc="260" dirty="0">
                <a:solidFill>
                  <a:srgbClr val="5F8368"/>
                </a:solidFill>
                <a:latin typeface="Trebuchet MS"/>
                <a:cs typeface="Trebuchet MS"/>
              </a:rPr>
              <a:t>IMPACTFUL </a:t>
            </a:r>
            <a:r>
              <a:rPr sz="2550" b="1" spc="200" dirty="0">
                <a:solidFill>
                  <a:srgbClr val="5F8368"/>
                </a:solidFill>
                <a:latin typeface="Trebuchet MS"/>
                <a:cs typeface="Trebuchet MS"/>
              </a:rPr>
              <a:t>CAREER, </a:t>
            </a:r>
            <a:r>
              <a:rPr sz="2550" b="1" spc="250" dirty="0">
                <a:solidFill>
                  <a:srgbClr val="5F8368"/>
                </a:solidFill>
                <a:latin typeface="Trebuchet MS"/>
                <a:cs typeface="Trebuchet MS"/>
              </a:rPr>
              <a:t>BUT </a:t>
            </a:r>
            <a:r>
              <a:rPr sz="2550" b="1" spc="320" dirty="0">
                <a:solidFill>
                  <a:srgbClr val="5F8368"/>
                </a:solidFill>
                <a:latin typeface="Trebuchet MS"/>
                <a:cs typeface="Trebuchet MS"/>
              </a:rPr>
              <a:t>MANY </a:t>
            </a:r>
            <a:r>
              <a:rPr lang="en-US" sz="2550" b="1" spc="320" dirty="0">
                <a:solidFill>
                  <a:srgbClr val="5F8368"/>
                </a:solidFill>
                <a:latin typeface="Trebuchet MS"/>
                <a:cs typeface="Trebuchet MS"/>
              </a:rPr>
              <a:t>PEOPLE (OFTEN WOMEN) </a:t>
            </a:r>
            <a:r>
              <a:rPr sz="2550" b="1" spc="335" dirty="0">
                <a:solidFill>
                  <a:srgbClr val="5F8368"/>
                </a:solidFill>
                <a:latin typeface="Trebuchet MS"/>
                <a:cs typeface="Trebuchet MS"/>
              </a:rPr>
              <a:t>SHUN</a:t>
            </a:r>
            <a:r>
              <a:rPr sz="2550" b="1" spc="-254" dirty="0">
                <a:solidFill>
                  <a:srgbClr val="5F8368"/>
                </a:solidFill>
                <a:latin typeface="Trebuchet MS"/>
                <a:cs typeface="Trebuchet MS"/>
              </a:rPr>
              <a:t> </a:t>
            </a:r>
            <a:r>
              <a:rPr sz="2550" b="1" spc="5" dirty="0">
                <a:solidFill>
                  <a:srgbClr val="5F8368"/>
                </a:solidFill>
                <a:latin typeface="Trebuchet MS"/>
                <a:cs typeface="Trebuchet MS"/>
              </a:rPr>
              <a:t>IT.</a:t>
            </a:r>
            <a:endParaRPr sz="2550" dirty="0">
              <a:solidFill>
                <a:srgbClr val="5F8368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0755" y="3543300"/>
            <a:ext cx="10704039" cy="5441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1480" indent="-4572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801620" algn="l"/>
              </a:tabLst>
            </a:pPr>
            <a:r>
              <a:rPr sz="2800" b="1" spc="17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sz="2800" b="1" spc="2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TO, </a:t>
            </a:r>
            <a:r>
              <a:rPr sz="2800" b="1" spc="13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sz="2800" b="1" spc="18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sz="2800" b="1" spc="8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24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endParaRPr sz="280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2570" indent="-457200">
              <a:lnSpc>
                <a:spcPct val="100000"/>
              </a:lnSpc>
              <a:spcBef>
                <a:spcPts val="1490"/>
              </a:spcBef>
              <a:buFont typeface="Wingdings" panose="05000000000000000000" pitchFamily="2" charset="2"/>
              <a:buChar char="ü"/>
              <a:tabLst>
                <a:tab pos="1360170" algn="l"/>
              </a:tabLst>
            </a:pPr>
            <a:r>
              <a:rPr sz="2800" b="1" spc="13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sz="2800" b="1" spc="10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00" b="1" spc="18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accomplish, </a:t>
            </a:r>
            <a:r>
              <a:rPr sz="2800" b="1" spc="15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sz="2800" b="1" spc="20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800" b="1" spc="-5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7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</a:t>
            </a:r>
            <a:endParaRPr sz="280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6605" lvl="1" indent="-457200">
              <a:lnSpc>
                <a:spcPct val="100000"/>
              </a:lnSpc>
              <a:spcBef>
                <a:spcPts val="1490"/>
              </a:spcBef>
              <a:buFont typeface="Wingdings" panose="05000000000000000000" pitchFamily="2" charset="2"/>
              <a:buChar char="ü"/>
              <a:tabLst>
                <a:tab pos="1894205" algn="l"/>
              </a:tabLst>
            </a:pPr>
            <a:r>
              <a:rPr sz="2800" b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</a:t>
            </a:r>
            <a:r>
              <a:rPr sz="2800" b="1" spc="10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00" b="1" spc="24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sz="2800" b="1" spc="114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800" b="1" spc="15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</a:t>
            </a:r>
            <a:r>
              <a:rPr sz="2800" b="1" spc="9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800" b="1" spc="-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2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endParaRPr sz="280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7625" marR="95250" indent="-457200">
              <a:lnSpc>
                <a:spcPct val="100000"/>
              </a:lnSpc>
              <a:spcBef>
                <a:spcPts val="1485"/>
              </a:spcBef>
              <a:buFont typeface="Wingdings" panose="05000000000000000000" pitchFamily="2" charset="2"/>
              <a:buChar char="ü"/>
              <a:tabLst>
                <a:tab pos="1164590" algn="l"/>
              </a:tabLst>
            </a:pPr>
            <a:r>
              <a:rPr sz="2800" b="1" spc="18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  <a:r>
              <a:rPr sz="2800" b="1" spc="10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00" b="1" spc="204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sz="2800" b="1" spc="14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2800" b="1" spc="19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sz="2800" b="1" spc="20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800" b="1" spc="-19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5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endParaRPr sz="280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95250" indent="-457200" algn="ctr">
              <a:lnSpc>
                <a:spcPct val="100000"/>
              </a:lnSpc>
              <a:spcBef>
                <a:spcPts val="1490"/>
              </a:spcBef>
              <a:buFont typeface="Wingdings" panose="05000000000000000000" pitchFamily="2" charset="2"/>
              <a:buChar char="ü"/>
            </a:pPr>
            <a:r>
              <a:rPr sz="2800" b="1" spc="-20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3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 </a:t>
            </a:r>
            <a:r>
              <a:rPr sz="2800" b="1" spc="10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00" b="1" spc="21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sz="2800" b="1" spc="20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800" b="1" spc="15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sz="2800" b="1" spc="22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2800" b="1" spc="17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2800" b="1" spc="1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6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</a:t>
            </a:r>
            <a:endParaRPr sz="280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34490" lvl="1" indent="-457200">
              <a:lnSpc>
                <a:spcPct val="100000"/>
              </a:lnSpc>
              <a:spcBef>
                <a:spcPts val="1490"/>
              </a:spcBef>
              <a:buFont typeface="Wingdings" panose="05000000000000000000" pitchFamily="2" charset="2"/>
              <a:buChar char="ü"/>
              <a:tabLst>
                <a:tab pos="1481455" algn="l"/>
              </a:tabLst>
            </a:pPr>
            <a:r>
              <a:rPr sz="2800" b="1" spc="18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Self-trust </a:t>
            </a:r>
            <a:r>
              <a:rPr sz="2800" b="1" spc="10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00" b="1" spc="16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</a:t>
            </a:r>
            <a:r>
              <a:rPr sz="2800" b="1" spc="13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2800" b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</a:t>
            </a:r>
            <a:r>
              <a:rPr sz="2800" b="1" spc="20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800" b="1" spc="-14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6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visions</a:t>
            </a:r>
            <a:endParaRPr sz="280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330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540"/>
              </a:spcBef>
            </a:pPr>
            <a:r>
              <a:rPr sz="2800" b="1" spc="17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sz="2800" b="1" spc="14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</a:t>
            </a:r>
            <a:r>
              <a:rPr sz="2800" b="1" spc="17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2800" b="1" spc="10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800" b="1" spc="-8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5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be:</a:t>
            </a:r>
            <a:endParaRPr sz="2800" dirty="0">
              <a:solidFill>
                <a:srgbClr val="516F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1490"/>
              </a:spcBef>
            </a:pPr>
            <a:r>
              <a:rPr sz="2800" b="1" spc="190" dirty="0">
                <a:solidFill>
                  <a:srgbClr val="345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Harsh </a:t>
            </a:r>
            <a:r>
              <a:rPr lang="en-US" sz="2800" b="1" spc="140" dirty="0">
                <a:solidFill>
                  <a:srgbClr val="345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00" b="1" spc="140" dirty="0">
                <a:solidFill>
                  <a:srgbClr val="345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Critical - </a:t>
            </a:r>
            <a:r>
              <a:rPr sz="2800" b="1" spc="240" dirty="0">
                <a:solidFill>
                  <a:srgbClr val="345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Aggressive </a:t>
            </a:r>
            <a:r>
              <a:rPr sz="2800" b="1" spc="140" dirty="0">
                <a:solidFill>
                  <a:srgbClr val="345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800" b="1" spc="200" dirty="0">
                <a:solidFill>
                  <a:srgbClr val="345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Angry </a:t>
            </a:r>
            <a:r>
              <a:rPr sz="2800" b="1" spc="140" dirty="0">
                <a:solidFill>
                  <a:srgbClr val="345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800" b="1" spc="150" dirty="0">
                <a:solidFill>
                  <a:srgbClr val="345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Hurtful </a:t>
            </a:r>
            <a:r>
              <a:rPr sz="2800" b="1" spc="140" dirty="0">
                <a:solidFill>
                  <a:srgbClr val="345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00" b="1" spc="-405" dirty="0">
                <a:solidFill>
                  <a:srgbClr val="345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90" dirty="0">
                <a:solidFill>
                  <a:srgbClr val="345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Abusive</a:t>
            </a:r>
            <a:endParaRPr sz="2800" dirty="0">
              <a:solidFill>
                <a:srgbClr val="345A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D98A84-2A91-4D34-9392-B91839E63706}"/>
              </a:ext>
            </a:extLst>
          </p:cNvPr>
          <p:cNvSpPr/>
          <p:nvPr/>
        </p:nvSpPr>
        <p:spPr>
          <a:xfrm>
            <a:off x="15108251" y="0"/>
            <a:ext cx="3161478" cy="10287000"/>
          </a:xfrm>
          <a:prstGeom prst="rect">
            <a:avLst/>
          </a:prstGeom>
          <a:solidFill>
            <a:srgbClr val="345A3B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11040D9-E7F1-4669-9EDE-4D4E52EF2DEA}"/>
              </a:ext>
            </a:extLst>
          </p:cNvPr>
          <p:cNvSpPr txBox="1"/>
          <p:nvPr/>
        </p:nvSpPr>
        <p:spPr>
          <a:xfrm>
            <a:off x="17303506" y="948690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5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344401" y="-30726"/>
            <a:ext cx="5943599" cy="10287000"/>
          </a:xfrm>
          <a:custGeom>
            <a:avLst/>
            <a:gdLst/>
            <a:ahLst/>
            <a:cxnLst/>
            <a:rect l="l" t="t" r="r" b="b"/>
            <a:pathLst>
              <a:path w="3417570" h="10287000">
                <a:moveTo>
                  <a:pt x="0" y="10287000"/>
                </a:moveTo>
                <a:lnTo>
                  <a:pt x="0" y="0"/>
                </a:lnTo>
                <a:lnTo>
                  <a:pt x="3417516" y="0"/>
                </a:lnTo>
                <a:lnTo>
                  <a:pt x="341751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516F5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4157388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516F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5550" y="336364"/>
            <a:ext cx="9436100" cy="278537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sz="6000" b="1" spc="150" dirty="0">
                <a:solidFill>
                  <a:srgbClr val="516F58"/>
                </a:solidFill>
                <a:latin typeface="Times New Roman"/>
                <a:cs typeface="Times New Roman"/>
              </a:rPr>
              <a:t>What </a:t>
            </a:r>
            <a:r>
              <a:rPr sz="6000" b="1" spc="60" dirty="0">
                <a:solidFill>
                  <a:srgbClr val="516F58"/>
                </a:solidFill>
                <a:latin typeface="Times New Roman"/>
                <a:cs typeface="Times New Roman"/>
              </a:rPr>
              <a:t>It </a:t>
            </a:r>
            <a:r>
              <a:rPr sz="6000" b="1" spc="310" dirty="0">
                <a:solidFill>
                  <a:srgbClr val="516F58"/>
                </a:solidFill>
                <a:latin typeface="Times New Roman"/>
                <a:cs typeface="Times New Roman"/>
              </a:rPr>
              <a:t>Feels </a:t>
            </a:r>
            <a:r>
              <a:rPr sz="6000" b="1" spc="165" dirty="0">
                <a:solidFill>
                  <a:srgbClr val="516F58"/>
                </a:solidFill>
                <a:latin typeface="Times New Roman"/>
                <a:cs typeface="Times New Roman"/>
              </a:rPr>
              <a:t>Like </a:t>
            </a:r>
            <a:r>
              <a:rPr sz="6000" b="1" spc="245" dirty="0">
                <a:solidFill>
                  <a:srgbClr val="516F58"/>
                </a:solidFill>
                <a:latin typeface="Times New Roman"/>
                <a:cs typeface="Times New Roman"/>
              </a:rPr>
              <a:t>To Be</a:t>
            </a:r>
            <a:r>
              <a:rPr sz="6000" b="1" spc="-835" dirty="0">
                <a:solidFill>
                  <a:srgbClr val="516F58"/>
                </a:solidFill>
                <a:latin typeface="Times New Roman"/>
                <a:cs typeface="Times New Roman"/>
              </a:rPr>
              <a:t> </a:t>
            </a:r>
            <a:r>
              <a:rPr sz="6000" b="1" spc="125" dirty="0">
                <a:solidFill>
                  <a:srgbClr val="516F58"/>
                </a:solidFill>
                <a:latin typeface="Times New Roman"/>
                <a:cs typeface="Times New Roman"/>
              </a:rPr>
              <a:t>a  </a:t>
            </a:r>
            <a:r>
              <a:rPr sz="6000" b="1" spc="200" dirty="0">
                <a:solidFill>
                  <a:srgbClr val="516F58"/>
                </a:solidFill>
                <a:latin typeface="Times New Roman"/>
                <a:cs typeface="Times New Roman"/>
              </a:rPr>
              <a:t>Brave </a:t>
            </a:r>
            <a:r>
              <a:rPr sz="6000" b="1" spc="420" dirty="0">
                <a:solidFill>
                  <a:srgbClr val="516F58"/>
                </a:solidFill>
                <a:latin typeface="Times New Roman"/>
                <a:cs typeface="Times New Roman"/>
              </a:rPr>
              <a:t>&amp; </a:t>
            </a:r>
            <a:r>
              <a:rPr sz="6000" b="1" spc="325" dirty="0">
                <a:solidFill>
                  <a:srgbClr val="516F58"/>
                </a:solidFill>
                <a:latin typeface="Times New Roman"/>
                <a:cs typeface="Times New Roman"/>
              </a:rPr>
              <a:t>Powerful</a:t>
            </a:r>
            <a:r>
              <a:rPr lang="en-US" sz="6000" b="1" spc="325" dirty="0">
                <a:solidFill>
                  <a:srgbClr val="516F58"/>
                </a:solidFill>
                <a:latin typeface="Times New Roman"/>
                <a:cs typeface="Times New Roman"/>
              </a:rPr>
              <a:t> Professional</a:t>
            </a:r>
            <a:endParaRPr sz="6000" dirty="0">
              <a:solidFill>
                <a:srgbClr val="516F58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8455" y="3467742"/>
            <a:ext cx="10431145" cy="5972724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714"/>
              </a:spcBef>
              <a:buFont typeface="Arial" panose="020B0604020202020204" pitchFamily="34" charset="0"/>
              <a:buChar char="•"/>
            </a:pPr>
            <a:r>
              <a:rPr sz="2950" b="1" spc="28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</a:t>
            </a:r>
            <a:r>
              <a:rPr sz="2950" b="1" spc="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950" b="1" spc="1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meaningful, </a:t>
            </a:r>
            <a:r>
              <a:rPr sz="2950" b="1" spc="21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rewarding</a:t>
            </a:r>
            <a:r>
              <a:rPr sz="2950" b="1" spc="-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spc="17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sz="2950" dirty="0">
              <a:solidFill>
                <a:srgbClr val="516F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1023619" indent="-457200">
              <a:lnSpc>
                <a:spcPct val="145800"/>
              </a:lnSpc>
              <a:buFont typeface="Arial" panose="020B0604020202020204" pitchFamily="34" charset="0"/>
              <a:buChar char="•"/>
            </a:pPr>
            <a:r>
              <a:rPr sz="2950" b="1" spc="28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</a:t>
            </a:r>
            <a:r>
              <a:rPr sz="2950" b="1" spc="1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950" b="1" spc="15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respect, </a:t>
            </a:r>
            <a:r>
              <a:rPr sz="2950" b="1" spc="1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</a:t>
            </a:r>
            <a:r>
              <a:rPr sz="2950" b="1" spc="16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</a:t>
            </a:r>
            <a:r>
              <a:rPr sz="2950" b="1" spc="1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money)</a:t>
            </a:r>
            <a:r>
              <a:rPr sz="2950" b="1" spc="-21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spc="19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2950" b="1" spc="21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deserve</a:t>
            </a:r>
            <a:endParaRPr sz="2950" dirty="0">
              <a:solidFill>
                <a:srgbClr val="516F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1936750" indent="-457200">
              <a:lnSpc>
                <a:spcPct val="1458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950" b="1" spc="26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well and </a:t>
            </a:r>
            <a:r>
              <a:rPr sz="2950" b="1" spc="26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</a:t>
            </a:r>
            <a:r>
              <a:rPr sz="2950" b="1" spc="15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2950" b="1" spc="17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sz="2950" b="1" spc="19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talents</a:t>
            </a:r>
            <a:r>
              <a:rPr lang="en-US" sz="2950" b="1" spc="19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spc="229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950" b="1" spc="21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gifts</a:t>
            </a:r>
            <a:r>
              <a:rPr sz="2950" b="1" spc="-35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spc="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sz="2950" b="1" spc="18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sz="2950" b="1" spc="14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950" b="1" spc="5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spc="17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sz="2950" dirty="0">
              <a:solidFill>
                <a:srgbClr val="516F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1344295" indent="-457200">
              <a:lnSpc>
                <a:spcPct val="145800"/>
              </a:lnSpc>
              <a:buFont typeface="Arial" panose="020B0604020202020204" pitchFamily="34" charset="0"/>
              <a:buChar char="•"/>
            </a:pPr>
            <a:r>
              <a:rPr sz="2950" b="1" spc="2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sz="2950" b="1" spc="21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heart-connected </a:t>
            </a:r>
            <a:r>
              <a:rPr sz="2950" b="1" spc="19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</a:t>
            </a:r>
            <a:r>
              <a:rPr sz="2950" b="1" spc="14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2950" b="1" spc="-22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spc="13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950" b="1" spc="13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spc="13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healthy, </a:t>
            </a:r>
            <a:r>
              <a:rPr sz="2950" b="1" spc="18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  <a:r>
              <a:rPr lang="en-US" sz="2950" b="1" spc="18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950" b="1" spc="18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spc="229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950" b="1" spc="35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spc="18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enriching</a:t>
            </a:r>
            <a:endParaRPr sz="2950" dirty="0">
              <a:solidFill>
                <a:srgbClr val="516F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625"/>
              </a:spcBef>
              <a:buFont typeface="Arial" panose="020B0604020202020204" pitchFamily="34" charset="0"/>
              <a:buChar char="•"/>
            </a:pPr>
            <a:r>
              <a:rPr sz="2950" b="1" spc="204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UPLIFT </a:t>
            </a:r>
            <a:r>
              <a:rPr lang="en-US" sz="2950" b="1" spc="204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as you rise</a:t>
            </a:r>
            <a:endParaRPr sz="2950" dirty="0">
              <a:solidFill>
                <a:srgbClr val="516F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2BB36-144A-4B63-A9D1-54ED41F2929B}"/>
              </a:ext>
            </a:extLst>
          </p:cNvPr>
          <p:cNvSpPr txBox="1"/>
          <p:nvPr/>
        </p:nvSpPr>
        <p:spPr>
          <a:xfrm>
            <a:off x="13699873" y="9622631"/>
            <a:ext cx="408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>
                <a:solidFill>
                  <a:srgbClr val="2E3E32"/>
                </a:solidFill>
                <a:effectLst/>
                <a:latin typeface="+mj-lt"/>
              </a:rPr>
              <a:t>©</a:t>
            </a:r>
            <a:r>
              <a:rPr lang="en-US" sz="2400" b="1" i="0" dirty="0">
                <a:solidFill>
                  <a:srgbClr val="2E3E32"/>
                </a:solidFill>
                <a:effectLst/>
                <a:latin typeface="Luthier Bold" panose="020B0604020202020204" charset="0"/>
              </a:rPr>
              <a:t> </a:t>
            </a:r>
            <a:r>
              <a:rPr lang="en-US" sz="2400" dirty="0">
                <a:solidFill>
                  <a:srgbClr val="2E3E32"/>
                </a:solidFill>
                <a:latin typeface="Luthier Bold" panose="020B0604020202020204" charset="0"/>
              </a:rPr>
              <a:t>2023 Kathy Caprino</a:t>
            </a:r>
            <a:endParaRPr lang="en-US" dirty="0">
              <a:solidFill>
                <a:srgbClr val="2E3E32"/>
              </a:solidFill>
              <a:latin typeface="Luthier Bold" panose="020B0604020202020204" charset="0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76FAEAEC-1A86-40D9-8F7D-70683E13755B}"/>
              </a:ext>
            </a:extLst>
          </p:cNvPr>
          <p:cNvSpPr/>
          <p:nvPr/>
        </p:nvSpPr>
        <p:spPr>
          <a:xfrm>
            <a:off x="11734800" y="1028700"/>
            <a:ext cx="4933615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882681" y="-9667"/>
            <a:ext cx="3422971" cy="10481920"/>
          </a:xfrm>
          <a:custGeom>
            <a:avLst/>
            <a:gdLst/>
            <a:ahLst/>
            <a:cxnLst/>
            <a:rect l="l" t="t" r="r" b="b"/>
            <a:pathLst>
              <a:path w="3423284" h="10287000">
                <a:moveTo>
                  <a:pt x="0" y="0"/>
                </a:moveTo>
                <a:lnTo>
                  <a:pt x="0" y="10287000"/>
                </a:lnTo>
                <a:lnTo>
                  <a:pt x="3422963" y="10287000"/>
                </a:lnTo>
                <a:lnTo>
                  <a:pt x="3422963" y="0"/>
                </a:lnTo>
                <a:lnTo>
                  <a:pt x="0" y="0"/>
                </a:lnTo>
                <a:close/>
              </a:path>
            </a:pathLst>
          </a:custGeom>
          <a:solidFill>
            <a:srgbClr val="516F58">
              <a:alpha val="8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2543576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625"/>
                </a:lnTo>
              </a:path>
            </a:pathLst>
          </a:custGeom>
          <a:ln w="38100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6400" y="1466161"/>
            <a:ext cx="11717364" cy="6806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US" sz="8000" b="1" spc="-300" dirty="0">
                <a:solidFill>
                  <a:srgbClr val="516F58"/>
                </a:solidFill>
                <a:latin typeface="Times New Roman"/>
                <a:cs typeface="Times New Roman"/>
              </a:rPr>
              <a:t>THE 7 DAMAGING </a:t>
            </a:r>
            <a:br>
              <a:rPr lang="en-US" sz="8000" b="1" spc="-300" dirty="0">
                <a:solidFill>
                  <a:srgbClr val="516F58"/>
                </a:solidFill>
                <a:latin typeface="Times New Roman"/>
                <a:cs typeface="Times New Roman"/>
              </a:rPr>
            </a:br>
            <a:r>
              <a:rPr lang="en-US" sz="8000" b="1" spc="-300" dirty="0">
                <a:solidFill>
                  <a:srgbClr val="516F58"/>
                </a:solidFill>
                <a:latin typeface="Times New Roman"/>
                <a:cs typeface="Times New Roman"/>
              </a:rPr>
              <a:t>POWER GAPS </a:t>
            </a:r>
            <a:br>
              <a:rPr lang="en-US" sz="6600" b="1" spc="-300" dirty="0">
                <a:solidFill>
                  <a:srgbClr val="516F58"/>
                </a:solidFill>
                <a:latin typeface="Times New Roman"/>
                <a:cs typeface="Times New Roman"/>
              </a:rPr>
            </a:br>
            <a:br>
              <a:rPr lang="en-US" sz="6550" b="1" spc="-300" dirty="0">
                <a:solidFill>
                  <a:srgbClr val="516F58"/>
                </a:solidFill>
                <a:latin typeface="Times New Roman"/>
                <a:cs typeface="Times New Roman"/>
              </a:rPr>
            </a:br>
            <a:r>
              <a:rPr lang="en-US" sz="5400" dirty="0">
                <a:solidFill>
                  <a:srgbClr val="516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keep people from reaching their highest, most thrilling potential and impact in their studies, work, careers, relationships, and personal lives</a:t>
            </a:r>
            <a:endParaRPr sz="6550" dirty="0">
              <a:solidFill>
                <a:srgbClr val="516F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5E0C8DA-E8C3-48FA-8F73-E2D42583D515}"/>
              </a:ext>
            </a:extLst>
          </p:cNvPr>
          <p:cNvSpPr txBox="1"/>
          <p:nvPr/>
        </p:nvSpPr>
        <p:spPr>
          <a:xfrm>
            <a:off x="17145000" y="956310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7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</p:spTree>
    <p:extLst>
      <p:ext uri="{BB962C8B-B14F-4D97-AF65-F5344CB8AC3E}">
        <p14:creationId xmlns:p14="http://schemas.microsoft.com/office/powerpoint/2010/main" val="81688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06806" y="21520"/>
            <a:ext cx="10369550" cy="10287000"/>
          </a:xfrm>
          <a:custGeom>
            <a:avLst/>
            <a:gdLst/>
            <a:ahLst/>
            <a:cxnLst/>
            <a:rect l="l" t="t" r="r" b="b"/>
            <a:pathLst>
              <a:path w="10369550" h="10287000">
                <a:moveTo>
                  <a:pt x="0" y="10287000"/>
                </a:moveTo>
                <a:lnTo>
                  <a:pt x="10369237" y="10287000"/>
                </a:lnTo>
                <a:lnTo>
                  <a:pt x="10369237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562758" y="-114300"/>
            <a:ext cx="7766584" cy="10439232"/>
          </a:xfrm>
          <a:custGeom>
            <a:avLst/>
            <a:gdLst/>
            <a:ahLst/>
            <a:cxnLst/>
            <a:rect l="l" t="t" r="r" b="b"/>
            <a:pathLst>
              <a:path w="7919084" h="10287000">
                <a:moveTo>
                  <a:pt x="0" y="0"/>
                </a:moveTo>
                <a:lnTo>
                  <a:pt x="0" y="10287000"/>
                </a:lnTo>
                <a:lnTo>
                  <a:pt x="7918763" y="10287000"/>
                </a:lnTo>
                <a:lnTo>
                  <a:pt x="7918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5F8368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4596" y="596864"/>
            <a:ext cx="6595004" cy="452367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819150" algn="l">
              <a:lnSpc>
                <a:spcPts val="5030"/>
              </a:lnSpc>
              <a:spcBef>
                <a:spcPts val="275"/>
              </a:spcBef>
            </a:pPr>
            <a:r>
              <a:rPr sz="4200" b="1" spc="365" dirty="0">
                <a:solidFill>
                  <a:srgbClr val="2E3E32"/>
                </a:solidFill>
                <a:latin typeface="Trebuchet MS"/>
                <a:cs typeface="Trebuchet MS"/>
              </a:rPr>
              <a:t>98% </a:t>
            </a:r>
            <a:r>
              <a:rPr sz="4200" b="1" spc="235" dirty="0">
                <a:solidFill>
                  <a:srgbClr val="2E3E32"/>
                </a:solidFill>
                <a:latin typeface="Trebuchet MS"/>
                <a:cs typeface="Trebuchet MS"/>
              </a:rPr>
              <a:t>OF </a:t>
            </a:r>
            <a:r>
              <a:rPr sz="4200" b="1" spc="445" dirty="0">
                <a:solidFill>
                  <a:srgbClr val="2E3E32"/>
                </a:solidFill>
                <a:latin typeface="Trebuchet MS"/>
                <a:cs typeface="Trebuchet MS"/>
              </a:rPr>
              <a:t>TH</a:t>
            </a:r>
            <a:r>
              <a:rPr lang="en-US" sz="4200" b="1" spc="445" dirty="0">
                <a:solidFill>
                  <a:srgbClr val="2E3E32"/>
                </a:solidFill>
                <a:latin typeface="Trebuchet MS"/>
                <a:cs typeface="Trebuchet MS"/>
              </a:rPr>
              <a:t>E 1,400+ WOMEN </a:t>
            </a:r>
            <a:r>
              <a:rPr sz="4200" b="1" spc="495" dirty="0">
                <a:solidFill>
                  <a:srgbClr val="2E3E32"/>
                </a:solidFill>
                <a:latin typeface="Trebuchet MS"/>
                <a:cs typeface="Trebuchet MS"/>
              </a:rPr>
              <a:t>SURVEYED</a:t>
            </a:r>
            <a:r>
              <a:rPr sz="4200" b="1" spc="270" dirty="0">
                <a:solidFill>
                  <a:srgbClr val="2E3E32"/>
                </a:solidFill>
                <a:latin typeface="Trebuchet MS"/>
                <a:cs typeface="Trebuchet MS"/>
              </a:rPr>
              <a:t> </a:t>
            </a:r>
            <a:r>
              <a:rPr lang="en-US" sz="4200" b="1" spc="270" dirty="0">
                <a:solidFill>
                  <a:srgbClr val="2E3E32"/>
                </a:solidFill>
                <a:latin typeface="Trebuchet MS"/>
                <a:cs typeface="Trebuchet MS"/>
              </a:rPr>
              <a:t>(and 90% OF THE MEN) </a:t>
            </a:r>
            <a:r>
              <a:rPr sz="4200" b="1" spc="365" dirty="0">
                <a:solidFill>
                  <a:srgbClr val="2E3E32"/>
                </a:solidFill>
                <a:latin typeface="Trebuchet MS"/>
                <a:cs typeface="Trebuchet MS"/>
              </a:rPr>
              <a:t>ARE</a:t>
            </a:r>
            <a:r>
              <a:rPr lang="en-US" sz="4200" b="1" spc="365" dirty="0">
                <a:solidFill>
                  <a:srgbClr val="2E3E32"/>
                </a:solidFill>
                <a:latin typeface="Trebuchet MS"/>
                <a:cs typeface="Trebuchet MS"/>
              </a:rPr>
              <a:t> </a:t>
            </a:r>
            <a:r>
              <a:rPr sz="4200" b="1" spc="459" dirty="0">
                <a:solidFill>
                  <a:srgbClr val="2E3E32"/>
                </a:solidFill>
                <a:latin typeface="Trebuchet MS"/>
                <a:cs typeface="Trebuchet MS"/>
              </a:rPr>
              <a:t>EXPERIENCING</a:t>
            </a:r>
            <a:r>
              <a:rPr sz="4200" b="1" spc="285" dirty="0">
                <a:solidFill>
                  <a:srgbClr val="2E3E32"/>
                </a:solidFill>
                <a:latin typeface="Trebuchet MS"/>
                <a:cs typeface="Trebuchet MS"/>
              </a:rPr>
              <a:t> </a:t>
            </a:r>
            <a:r>
              <a:rPr sz="4200" b="1" spc="240" dirty="0">
                <a:solidFill>
                  <a:srgbClr val="2E3E32"/>
                </a:solidFill>
                <a:latin typeface="Trebuchet MS"/>
                <a:cs typeface="Trebuchet MS"/>
              </a:rPr>
              <a:t>AT</a:t>
            </a:r>
            <a:r>
              <a:rPr lang="en-US" sz="4200" b="1" spc="240" dirty="0">
                <a:solidFill>
                  <a:srgbClr val="2E3E32"/>
                </a:solidFill>
                <a:latin typeface="Trebuchet MS"/>
                <a:cs typeface="Trebuchet MS"/>
              </a:rPr>
              <a:t> LEAST ONE OF THESE 7 GAPS</a:t>
            </a:r>
            <a:endParaRPr sz="4200" dirty="0">
              <a:solidFill>
                <a:srgbClr val="2E3E32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4931" y="5297939"/>
            <a:ext cx="7059930" cy="2771912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sz="2800" b="1" spc="254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sz="2800" b="1" spc="17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</a:t>
            </a:r>
            <a:r>
              <a:rPr sz="2800" b="1" spc="16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sz="2800" b="1" spc="-114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3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revealed:</a:t>
            </a:r>
            <a:endParaRPr lang="en-US" sz="280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614"/>
              </a:spcBef>
              <a:buFont typeface="Arial" panose="020B0604020202020204" pitchFamily="34" charset="0"/>
              <a:buChar char="•"/>
            </a:pPr>
            <a:r>
              <a:rPr sz="2800" b="1" spc="13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r>
              <a:rPr sz="2800" b="1" spc="11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2800" b="1" spc="1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</a:t>
            </a:r>
            <a:r>
              <a:rPr sz="2800" b="1" spc="-8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2800" b="1" spc="6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sz="2800" b="1" spc="16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2800" b="1" spc="30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r>
              <a:rPr sz="2800" b="1" spc="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0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 </a:t>
            </a:r>
            <a:r>
              <a:rPr sz="2800" b="1" spc="11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800" b="1" spc="24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sz="2800" b="1" spc="9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30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2800" b="1" spc="13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1614"/>
              </a:spcBef>
              <a:buFont typeface="Arial" panose="020B0604020202020204" pitchFamily="34" charset="0"/>
              <a:buChar char="•"/>
            </a:pPr>
            <a:r>
              <a:rPr lang="en-US" sz="2800" b="1" spc="12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have these gaps, you </a:t>
            </a:r>
            <a:r>
              <a:rPr lang="en-US" sz="2800" b="1" i="1" spc="12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thrive </a:t>
            </a:r>
            <a:r>
              <a:rPr lang="en-US" sz="2800" b="1" spc="12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800" b="1" i="1" spc="12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5" dirty="0">
                <a:solidFill>
                  <a:srgbClr val="5F8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highest degree</a:t>
            </a:r>
            <a:endParaRPr sz="2800" dirty="0">
              <a:solidFill>
                <a:srgbClr val="5F8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58246" y="876300"/>
            <a:ext cx="72009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5DB1F2C9-F8D0-4355-BEFA-D3F8F3CDECB9}"/>
              </a:ext>
            </a:extLst>
          </p:cNvPr>
          <p:cNvSpPr/>
          <p:nvPr/>
        </p:nvSpPr>
        <p:spPr>
          <a:xfrm>
            <a:off x="-479843" y="9523472"/>
            <a:ext cx="18836148" cy="763528"/>
          </a:xfrm>
          <a:prstGeom prst="rect">
            <a:avLst/>
          </a:prstGeom>
          <a:solidFill>
            <a:srgbClr val="5F8368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578FDAA-6A08-4083-8544-681F64E42FC8}"/>
              </a:ext>
            </a:extLst>
          </p:cNvPr>
          <p:cNvSpPr txBox="1"/>
          <p:nvPr/>
        </p:nvSpPr>
        <p:spPr>
          <a:xfrm>
            <a:off x="453967" y="9680925"/>
            <a:ext cx="7318433" cy="401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124" dirty="0">
                <a:solidFill>
                  <a:srgbClr val="F6F6ED"/>
                </a:solidFill>
                <a:latin typeface="Luthier Bold"/>
              </a:rPr>
              <a:t>Close Your Power Gaps • Kathy Caprino 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A1F8D12-CF76-4DD7-83EB-E8B83057173C}"/>
              </a:ext>
            </a:extLst>
          </p:cNvPr>
          <p:cNvSpPr txBox="1"/>
          <p:nvPr/>
        </p:nvSpPr>
        <p:spPr>
          <a:xfrm>
            <a:off x="17390082" y="9688248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chemeClr val="bg1"/>
                </a:solidFill>
                <a:latin typeface="Glacial Indifference Bold"/>
              </a:rPr>
              <a:t>8</a:t>
            </a:fld>
            <a:endParaRPr lang="en-US" sz="2800" spc="221" dirty="0">
              <a:solidFill>
                <a:schemeClr val="bg1"/>
              </a:solidFill>
              <a:latin typeface="Glacial Indifference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D038F-DFEB-494D-8607-FD5F23E0D3D4}"/>
              </a:ext>
            </a:extLst>
          </p:cNvPr>
          <p:cNvSpPr txBox="1"/>
          <p:nvPr/>
        </p:nvSpPr>
        <p:spPr>
          <a:xfrm>
            <a:off x="11942246" y="9667244"/>
            <a:ext cx="408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+mj-lt"/>
              </a:rPr>
              <a:t>©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Luthier Bold" panose="020B060402020202020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Luthier Bold" panose="020B0604020202020204" charset="0"/>
              </a:rPr>
              <a:t>2023 Kathy Caprino</a:t>
            </a:r>
            <a:endParaRPr lang="en-US" dirty="0">
              <a:solidFill>
                <a:schemeClr val="bg1"/>
              </a:solidFill>
              <a:latin typeface="Luthier Bold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768" y="-187780"/>
            <a:ext cx="18288000" cy="104747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33462" y="1028700"/>
            <a:ext cx="0" cy="1552575"/>
          </a:xfrm>
          <a:custGeom>
            <a:avLst/>
            <a:gdLst/>
            <a:ahLst/>
            <a:cxnLst/>
            <a:rect l="l" t="t" r="r" b="b"/>
            <a:pathLst>
              <a:path h="1552575">
                <a:moveTo>
                  <a:pt x="0" y="0"/>
                </a:moveTo>
                <a:lnTo>
                  <a:pt x="0" y="1552575"/>
                </a:lnTo>
              </a:path>
            </a:pathLst>
          </a:custGeom>
          <a:ln w="952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8818" y="842709"/>
            <a:ext cx="3118485" cy="4138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5"/>
              </a:spcBef>
            </a:pPr>
            <a:r>
              <a:rPr sz="4800" i="1" spc="65" dirty="0">
                <a:solidFill>
                  <a:srgbClr val="3A503F"/>
                </a:solidFill>
                <a:latin typeface="Palatino Linotype"/>
                <a:cs typeface="Palatino Linotype"/>
              </a:rPr>
              <a:t>THE </a:t>
            </a:r>
            <a:r>
              <a:rPr sz="4800" i="1" spc="-10" dirty="0">
                <a:solidFill>
                  <a:srgbClr val="3A503F"/>
                </a:solidFill>
                <a:latin typeface="Palatino Linotype"/>
                <a:cs typeface="Palatino Linotype"/>
              </a:rPr>
              <a:t>TOP </a:t>
            </a:r>
            <a:r>
              <a:rPr sz="4800" i="1" spc="-65" dirty="0">
                <a:solidFill>
                  <a:srgbClr val="3A503F"/>
                </a:solidFill>
                <a:latin typeface="Palatino Linotype"/>
                <a:cs typeface="Palatino Linotype"/>
              </a:rPr>
              <a:t>7  </a:t>
            </a:r>
            <a:r>
              <a:rPr sz="4800" i="1" spc="-80" dirty="0">
                <a:solidFill>
                  <a:srgbClr val="3A503F"/>
                </a:solidFill>
                <a:latin typeface="Palatino Linotype"/>
                <a:cs typeface="Palatino Linotype"/>
              </a:rPr>
              <a:t>POWER</a:t>
            </a:r>
            <a:endParaRPr sz="4800" dirty="0">
              <a:solidFill>
                <a:srgbClr val="3A503F"/>
              </a:solidFill>
              <a:latin typeface="Palatino Linotype"/>
              <a:cs typeface="Palatino Linotype"/>
            </a:endParaRPr>
          </a:p>
          <a:p>
            <a:pPr marL="12700" marR="279400">
              <a:lnSpc>
                <a:spcPts val="6480"/>
              </a:lnSpc>
              <a:spcBef>
                <a:spcPts val="335"/>
              </a:spcBef>
            </a:pPr>
            <a:r>
              <a:rPr sz="4800" i="1" spc="-130" dirty="0">
                <a:solidFill>
                  <a:srgbClr val="3A503F"/>
                </a:solidFill>
                <a:latin typeface="Palatino Linotype"/>
                <a:cs typeface="Palatino Linotype"/>
              </a:rPr>
              <a:t>GAPS </a:t>
            </a:r>
            <a:r>
              <a:rPr sz="4800" i="1" spc="175" dirty="0">
                <a:solidFill>
                  <a:srgbClr val="3A503F"/>
                </a:solidFill>
                <a:latin typeface="Palatino Linotype"/>
                <a:cs typeface="Palatino Linotype"/>
              </a:rPr>
              <a:t>that  </a:t>
            </a:r>
            <a:r>
              <a:rPr sz="4800" i="1" spc="130" dirty="0">
                <a:solidFill>
                  <a:srgbClr val="3A503F"/>
                </a:solidFill>
                <a:latin typeface="Palatino Linotype"/>
                <a:cs typeface="Palatino Linotype"/>
              </a:rPr>
              <a:t>women  </a:t>
            </a:r>
            <a:r>
              <a:rPr sz="4800" i="1" spc="235" dirty="0">
                <a:solidFill>
                  <a:srgbClr val="3A503F"/>
                </a:solidFill>
                <a:latin typeface="Palatino Linotype"/>
                <a:cs typeface="Palatino Linotype"/>
              </a:rPr>
              <a:t>e</a:t>
            </a:r>
            <a:r>
              <a:rPr sz="4800" i="1" spc="165" dirty="0">
                <a:solidFill>
                  <a:srgbClr val="3A503F"/>
                </a:solidFill>
                <a:latin typeface="Palatino Linotype"/>
                <a:cs typeface="Palatino Linotype"/>
              </a:rPr>
              <a:t>x</a:t>
            </a:r>
            <a:r>
              <a:rPr sz="4800" i="1" spc="285" dirty="0">
                <a:solidFill>
                  <a:srgbClr val="3A503F"/>
                </a:solidFill>
                <a:latin typeface="Palatino Linotype"/>
                <a:cs typeface="Palatino Linotype"/>
              </a:rPr>
              <a:t>p</a:t>
            </a:r>
            <a:r>
              <a:rPr sz="4800" i="1" spc="235" dirty="0">
                <a:solidFill>
                  <a:srgbClr val="3A503F"/>
                </a:solidFill>
                <a:latin typeface="Palatino Linotype"/>
                <a:cs typeface="Palatino Linotype"/>
              </a:rPr>
              <a:t>e</a:t>
            </a:r>
            <a:r>
              <a:rPr sz="4800" i="1" spc="220" dirty="0">
                <a:solidFill>
                  <a:srgbClr val="3A503F"/>
                </a:solidFill>
                <a:latin typeface="Palatino Linotype"/>
                <a:cs typeface="Palatino Linotype"/>
              </a:rPr>
              <a:t>r</a:t>
            </a:r>
            <a:r>
              <a:rPr sz="4800" i="1" spc="160" dirty="0">
                <a:solidFill>
                  <a:srgbClr val="3A503F"/>
                </a:solidFill>
                <a:latin typeface="Palatino Linotype"/>
                <a:cs typeface="Palatino Linotype"/>
              </a:rPr>
              <a:t>i</a:t>
            </a:r>
            <a:r>
              <a:rPr sz="4800" i="1" spc="235" dirty="0">
                <a:solidFill>
                  <a:srgbClr val="3A503F"/>
                </a:solidFill>
                <a:latin typeface="Palatino Linotype"/>
                <a:cs typeface="Palatino Linotype"/>
              </a:rPr>
              <a:t>e</a:t>
            </a:r>
            <a:r>
              <a:rPr sz="4800" i="1" spc="155" dirty="0">
                <a:solidFill>
                  <a:srgbClr val="3A503F"/>
                </a:solidFill>
                <a:latin typeface="Palatino Linotype"/>
                <a:cs typeface="Palatino Linotype"/>
              </a:rPr>
              <a:t>n</a:t>
            </a:r>
            <a:r>
              <a:rPr sz="4800" i="1" spc="165" dirty="0">
                <a:solidFill>
                  <a:srgbClr val="3A503F"/>
                </a:solidFill>
                <a:latin typeface="Palatino Linotype"/>
                <a:cs typeface="Palatino Linotype"/>
              </a:rPr>
              <a:t>c</a:t>
            </a:r>
            <a:r>
              <a:rPr sz="4800" i="1" spc="190" dirty="0">
                <a:solidFill>
                  <a:srgbClr val="3A503F"/>
                </a:solidFill>
                <a:latin typeface="Palatino Linotype"/>
                <a:cs typeface="Palatino Linotype"/>
              </a:rPr>
              <a:t>e</a:t>
            </a:r>
            <a:endParaRPr sz="4800" dirty="0">
              <a:solidFill>
                <a:srgbClr val="3A503F"/>
              </a:solidFill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5218" y="804478"/>
            <a:ext cx="3695700" cy="4313104"/>
          </a:xfrm>
          <a:prstGeom prst="rect">
            <a:avLst/>
          </a:prstGeom>
          <a:solidFill>
            <a:srgbClr val="7EA287">
              <a:alpha val="44000"/>
            </a:srgbClr>
          </a:solidFill>
        </p:spPr>
        <p:txBody>
          <a:bodyPr vert="horz" wrap="square" lIns="0" tIns="20764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1635"/>
              </a:spcBef>
            </a:pPr>
            <a:r>
              <a:rPr sz="2400" b="1" spc="155" dirty="0">
                <a:solidFill>
                  <a:srgbClr val="3A503F"/>
                </a:solidFill>
                <a:latin typeface="Trebuchet MS"/>
                <a:cs typeface="Trebuchet MS"/>
              </a:rPr>
              <a:t>#1</a:t>
            </a:r>
            <a:endParaRPr sz="2400" dirty="0">
              <a:solidFill>
                <a:srgbClr val="3A503F"/>
              </a:solidFill>
              <a:latin typeface="Trebuchet MS"/>
              <a:cs typeface="Trebuchet MS"/>
            </a:endParaRPr>
          </a:p>
          <a:p>
            <a:pPr marL="264160" marR="363220">
              <a:lnSpc>
                <a:spcPts val="4880"/>
              </a:lnSpc>
              <a:spcBef>
                <a:spcPts val="295"/>
              </a:spcBef>
            </a:pPr>
            <a:r>
              <a:rPr sz="2800" b="1" spc="200" dirty="0">
                <a:solidFill>
                  <a:srgbClr val="3A503F"/>
                </a:solidFill>
                <a:latin typeface="Trebuchet MS"/>
                <a:cs typeface="Trebuchet MS"/>
              </a:rPr>
              <a:t>Not</a:t>
            </a:r>
            <a:r>
              <a:rPr sz="2800" b="1" spc="25" dirty="0">
                <a:solidFill>
                  <a:srgbClr val="3A503F"/>
                </a:solidFill>
                <a:latin typeface="Trebuchet MS"/>
                <a:cs typeface="Trebuchet MS"/>
              </a:rPr>
              <a:t> </a:t>
            </a:r>
            <a:r>
              <a:rPr sz="2800" b="1" spc="210" dirty="0">
                <a:solidFill>
                  <a:srgbClr val="3A503F"/>
                </a:solidFill>
                <a:latin typeface="Trebuchet MS"/>
                <a:cs typeface="Trebuchet MS"/>
              </a:rPr>
              <a:t>Recognizing  </a:t>
            </a:r>
            <a:r>
              <a:rPr sz="2800" b="1" spc="150" dirty="0">
                <a:solidFill>
                  <a:srgbClr val="3A503F"/>
                </a:solidFill>
                <a:latin typeface="Trebuchet MS"/>
                <a:cs typeface="Trebuchet MS"/>
              </a:rPr>
              <a:t>Your </a:t>
            </a:r>
            <a:r>
              <a:rPr sz="2800" b="1" spc="215" dirty="0">
                <a:solidFill>
                  <a:srgbClr val="3A503F"/>
                </a:solidFill>
                <a:latin typeface="Trebuchet MS"/>
                <a:cs typeface="Trebuchet MS"/>
              </a:rPr>
              <a:t>Special  </a:t>
            </a:r>
            <a:r>
              <a:rPr sz="2800" b="1" spc="125" dirty="0">
                <a:solidFill>
                  <a:srgbClr val="3A503F"/>
                </a:solidFill>
                <a:latin typeface="Trebuchet MS"/>
                <a:cs typeface="Trebuchet MS"/>
              </a:rPr>
              <a:t>Talents,  </a:t>
            </a:r>
            <a:r>
              <a:rPr sz="2800" b="1" spc="140" dirty="0">
                <a:solidFill>
                  <a:srgbClr val="3A503F"/>
                </a:solidFill>
                <a:latin typeface="Trebuchet MS"/>
                <a:cs typeface="Trebuchet MS"/>
              </a:rPr>
              <a:t>Abilities </a:t>
            </a:r>
            <a:r>
              <a:rPr sz="2800" b="1" spc="200" dirty="0">
                <a:solidFill>
                  <a:srgbClr val="3A503F"/>
                </a:solidFill>
                <a:latin typeface="Trebuchet MS"/>
                <a:cs typeface="Trebuchet MS"/>
              </a:rPr>
              <a:t>and  </a:t>
            </a:r>
            <a:r>
              <a:rPr sz="2800" b="1" spc="190" dirty="0">
                <a:solidFill>
                  <a:srgbClr val="3A503F"/>
                </a:solidFill>
                <a:latin typeface="Trebuchet MS"/>
                <a:cs typeface="Trebuchet MS"/>
              </a:rPr>
              <a:t>Achievements</a:t>
            </a:r>
            <a:r>
              <a:rPr lang="en-US" sz="2800" b="1" spc="190" dirty="0">
                <a:solidFill>
                  <a:srgbClr val="3A503F"/>
                </a:solidFill>
                <a:latin typeface="Trebuchet MS"/>
                <a:cs typeface="Trebuchet MS"/>
              </a:rPr>
              <a:t> </a:t>
            </a:r>
            <a:r>
              <a:rPr lang="en-US" sz="2400" b="1" spc="190" dirty="0">
                <a:solidFill>
                  <a:srgbClr val="3A503F"/>
                </a:solidFill>
                <a:latin typeface="Trebuchet MS"/>
                <a:cs typeface="Trebuchet MS"/>
              </a:rPr>
              <a:t>(T=63%; Y=83%)</a:t>
            </a:r>
            <a:endParaRPr sz="2800" dirty="0">
              <a:solidFill>
                <a:srgbClr val="3A503F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5702" y="5329394"/>
            <a:ext cx="3695700" cy="3974550"/>
          </a:xfrm>
          <a:prstGeom prst="rect">
            <a:avLst/>
          </a:prstGeom>
          <a:solidFill>
            <a:srgbClr val="1F5121">
              <a:alpha val="76000"/>
            </a:srgbClr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528955">
              <a:lnSpc>
                <a:spcPct val="100000"/>
              </a:lnSpc>
            </a:pPr>
            <a:r>
              <a:rPr sz="2400" b="1" spc="229" dirty="0">
                <a:solidFill>
                  <a:schemeClr val="bg1"/>
                </a:solidFill>
                <a:latin typeface="Trebuchet MS"/>
                <a:cs typeface="Trebuchet MS"/>
              </a:rPr>
              <a:t>#</a:t>
            </a:r>
            <a:r>
              <a:rPr lang="en-US" sz="2400" b="1" spc="229" dirty="0">
                <a:solidFill>
                  <a:schemeClr val="bg1"/>
                </a:solidFill>
                <a:latin typeface="Trebuchet MS"/>
                <a:cs typeface="Trebuchet MS"/>
              </a:rPr>
              <a:t>6</a:t>
            </a:r>
            <a:endParaRPr sz="24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528955" marR="417830">
              <a:lnSpc>
                <a:spcPts val="4880"/>
              </a:lnSpc>
              <a:spcBef>
                <a:spcPts val="295"/>
              </a:spcBef>
            </a:pPr>
            <a:r>
              <a:rPr lang="en-US" sz="2800" b="1" spc="215" dirty="0">
                <a:solidFill>
                  <a:schemeClr val="bg1"/>
                </a:solidFill>
                <a:latin typeface="Trebuchet MS"/>
                <a:cs typeface="Trebuchet MS"/>
              </a:rPr>
              <a:t>Losing Sight of Your Thrilling Dream </a:t>
            </a:r>
            <a:r>
              <a:rPr lang="en-US" sz="2400" b="1" spc="215" dirty="0">
                <a:solidFill>
                  <a:schemeClr val="bg1"/>
                </a:solidFill>
                <a:latin typeface="Trebuchet MS"/>
                <a:cs typeface="Trebuchet MS"/>
              </a:rPr>
              <a:t>(76%)</a:t>
            </a:r>
            <a:endParaRPr lang="en-US" sz="2800" b="1" spc="19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528955" marR="417830">
              <a:lnSpc>
                <a:spcPts val="4880"/>
              </a:lnSpc>
              <a:spcBef>
                <a:spcPts val="295"/>
              </a:spcBef>
            </a:pPr>
            <a:endParaRPr sz="2800" dirty="0">
              <a:solidFill>
                <a:srgbClr val="3A503F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52941" y="5336009"/>
            <a:ext cx="3695700" cy="3974550"/>
          </a:xfrm>
          <a:prstGeom prst="rect">
            <a:avLst/>
          </a:prstGeom>
          <a:solidFill>
            <a:srgbClr val="7EA287">
              <a:alpha val="49803"/>
            </a:srgbClr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</a:pPr>
            <a:r>
              <a:rPr sz="2400" b="1" spc="235" dirty="0">
                <a:solidFill>
                  <a:srgbClr val="3A503F"/>
                </a:solidFill>
                <a:latin typeface="Trebuchet MS"/>
                <a:cs typeface="Trebuchet MS"/>
              </a:rPr>
              <a:t>#7</a:t>
            </a:r>
            <a:endParaRPr sz="2400" dirty="0">
              <a:solidFill>
                <a:srgbClr val="3A503F"/>
              </a:solidFill>
              <a:latin typeface="Trebuchet MS"/>
              <a:cs typeface="Trebuchet MS"/>
            </a:endParaRPr>
          </a:p>
          <a:p>
            <a:pPr marL="279400" marR="861694">
              <a:lnSpc>
                <a:spcPts val="4880"/>
              </a:lnSpc>
              <a:spcBef>
                <a:spcPts val="295"/>
              </a:spcBef>
            </a:pPr>
            <a:r>
              <a:rPr sz="2800" b="1" spc="215" dirty="0">
                <a:solidFill>
                  <a:srgbClr val="3A503F"/>
                </a:solidFill>
                <a:latin typeface="Trebuchet MS"/>
                <a:cs typeface="Trebuchet MS"/>
              </a:rPr>
              <a:t>Allowing</a:t>
            </a:r>
            <a:r>
              <a:rPr sz="2800" b="1" spc="45" dirty="0">
                <a:solidFill>
                  <a:srgbClr val="3A503F"/>
                </a:solidFill>
                <a:latin typeface="Trebuchet MS"/>
                <a:cs typeface="Trebuchet MS"/>
              </a:rPr>
              <a:t> </a:t>
            </a:r>
            <a:r>
              <a:rPr sz="2800" b="1" spc="190" dirty="0">
                <a:solidFill>
                  <a:srgbClr val="3A503F"/>
                </a:solidFill>
                <a:latin typeface="Trebuchet MS"/>
                <a:cs typeface="Trebuchet MS"/>
              </a:rPr>
              <a:t>Past  </a:t>
            </a:r>
            <a:r>
              <a:rPr sz="2800" b="1" spc="180" dirty="0">
                <a:solidFill>
                  <a:srgbClr val="3A503F"/>
                </a:solidFill>
                <a:latin typeface="Trebuchet MS"/>
                <a:cs typeface="Trebuchet MS"/>
              </a:rPr>
              <a:t>Trauma </a:t>
            </a:r>
            <a:r>
              <a:rPr sz="2800" b="1" spc="105" dirty="0">
                <a:solidFill>
                  <a:srgbClr val="3A503F"/>
                </a:solidFill>
                <a:latin typeface="Trebuchet MS"/>
                <a:cs typeface="Trebuchet MS"/>
              </a:rPr>
              <a:t>to  </a:t>
            </a:r>
            <a:r>
              <a:rPr sz="2800" b="1" spc="155" dirty="0">
                <a:solidFill>
                  <a:srgbClr val="3A503F"/>
                </a:solidFill>
                <a:latin typeface="Trebuchet MS"/>
                <a:cs typeface="Trebuchet MS"/>
              </a:rPr>
              <a:t>Define</a:t>
            </a:r>
            <a:r>
              <a:rPr sz="2800" b="1" spc="85" dirty="0">
                <a:solidFill>
                  <a:srgbClr val="3A503F"/>
                </a:solidFill>
                <a:latin typeface="Trebuchet MS"/>
                <a:cs typeface="Trebuchet MS"/>
              </a:rPr>
              <a:t> </a:t>
            </a:r>
            <a:r>
              <a:rPr sz="2800" b="1" spc="195" dirty="0">
                <a:solidFill>
                  <a:srgbClr val="3A503F"/>
                </a:solidFill>
                <a:latin typeface="Trebuchet MS"/>
                <a:cs typeface="Trebuchet MS"/>
              </a:rPr>
              <a:t>You</a:t>
            </a:r>
            <a:r>
              <a:rPr lang="en-US" sz="2800" b="1" spc="195" dirty="0">
                <a:solidFill>
                  <a:srgbClr val="3A503F"/>
                </a:solidFill>
                <a:latin typeface="Trebuchet MS"/>
                <a:cs typeface="Trebuchet MS"/>
              </a:rPr>
              <a:t> </a:t>
            </a:r>
            <a:r>
              <a:rPr lang="en-US" sz="2400" b="1" spc="195" dirty="0">
                <a:solidFill>
                  <a:srgbClr val="3A503F"/>
                </a:solidFill>
                <a:latin typeface="Trebuchet MS"/>
                <a:cs typeface="Trebuchet MS"/>
              </a:rPr>
              <a:t>(62%)</a:t>
            </a:r>
            <a:endParaRPr lang="en-US" sz="2800" b="1" spc="195" dirty="0">
              <a:solidFill>
                <a:srgbClr val="6B352C"/>
              </a:solidFill>
              <a:latin typeface="Trebuchet MS"/>
              <a:cs typeface="Trebuchet MS"/>
            </a:endParaRPr>
          </a:p>
          <a:p>
            <a:pPr marL="279400" marR="861694">
              <a:lnSpc>
                <a:spcPts val="4880"/>
              </a:lnSpc>
              <a:spcBef>
                <a:spcPts val="295"/>
              </a:spcBef>
            </a:pP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46462" y="5305362"/>
            <a:ext cx="3864587" cy="4005197"/>
          </a:xfrm>
          <a:custGeom>
            <a:avLst/>
            <a:gdLst/>
            <a:ahLst/>
            <a:cxnLst/>
            <a:rect l="l" t="t" r="r" b="b"/>
            <a:pathLst>
              <a:path w="3695700" h="4257675">
                <a:moveTo>
                  <a:pt x="0" y="0"/>
                </a:moveTo>
                <a:lnTo>
                  <a:pt x="3695700" y="0"/>
                </a:lnTo>
                <a:lnTo>
                  <a:pt x="3695700" y="4257675"/>
                </a:lnTo>
                <a:lnTo>
                  <a:pt x="0" y="4257675"/>
                </a:lnTo>
                <a:lnTo>
                  <a:pt x="0" y="0"/>
                </a:lnTo>
                <a:close/>
              </a:path>
            </a:pathLst>
          </a:custGeom>
          <a:solidFill>
            <a:srgbClr val="1F5121">
              <a:alpha val="76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579305" y="5364850"/>
            <a:ext cx="3864587" cy="3977179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1415"/>
              </a:spcBef>
            </a:pPr>
            <a:r>
              <a:rPr sz="2800" b="1" spc="245" dirty="0">
                <a:solidFill>
                  <a:srgbClr val="FFFFFF"/>
                </a:solidFill>
                <a:latin typeface="Trebuchet MS"/>
                <a:cs typeface="Trebuchet MS"/>
              </a:rPr>
              <a:t>#4</a:t>
            </a:r>
            <a:endParaRPr sz="2800" dirty="0">
              <a:latin typeface="Trebuchet MS"/>
              <a:cs typeface="Trebuchet MS"/>
            </a:endParaRPr>
          </a:p>
          <a:p>
            <a:pPr marL="533400" marR="1200150">
              <a:lnSpc>
                <a:spcPct val="139200"/>
              </a:lnSpc>
            </a:pPr>
            <a:r>
              <a:rPr sz="2800" b="1" spc="220" dirty="0">
                <a:solidFill>
                  <a:srgbClr val="FFFFFF"/>
                </a:solidFill>
                <a:latin typeface="Trebuchet MS"/>
                <a:cs typeface="Trebuchet MS"/>
              </a:rPr>
              <a:t>Isolating </a:t>
            </a:r>
            <a:r>
              <a:rPr lang="en-US" sz="2800" b="1" spc="22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2800" b="1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b="1" spc="19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spc="15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800" b="1" spc="2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b="1" spc="229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800" b="1" spc="2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19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spc="12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b="1" spc="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b="1" spc="2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60" dirty="0">
                <a:solidFill>
                  <a:srgbClr val="FFFFFF"/>
                </a:solidFill>
                <a:latin typeface="Trebuchet MS"/>
                <a:cs typeface="Trebuchet MS"/>
              </a:rPr>
              <a:t>l  </a:t>
            </a:r>
            <a:r>
              <a:rPr sz="2800" b="1" spc="220" dirty="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r>
              <a:rPr lang="en-US" sz="2800" b="1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400" b="1" spc="220" dirty="0">
                <a:solidFill>
                  <a:srgbClr val="FFFFFF"/>
                </a:solidFill>
                <a:latin typeface="Trebuchet MS"/>
                <a:cs typeface="Trebuchet MS"/>
              </a:rPr>
              <a:t>(T=71%; Y=83%)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43EE6677-5AE2-4193-B171-8A2397E4D6BC}"/>
              </a:ext>
            </a:extLst>
          </p:cNvPr>
          <p:cNvSpPr txBox="1"/>
          <p:nvPr/>
        </p:nvSpPr>
        <p:spPr>
          <a:xfrm>
            <a:off x="13552941" y="846780"/>
            <a:ext cx="3695700" cy="4351575"/>
          </a:xfrm>
          <a:prstGeom prst="rect">
            <a:avLst/>
          </a:prstGeom>
          <a:solidFill>
            <a:srgbClr val="7EA287">
              <a:alpha val="49803"/>
            </a:srgbClr>
          </a:solidFill>
        </p:spPr>
        <p:txBody>
          <a:bodyPr vert="horz" wrap="square" lIns="0" tIns="6985" rIns="0" bIns="0" rtlCol="0">
            <a:noAutofit/>
          </a:bodyPr>
          <a:lstStyle/>
          <a:p>
            <a:pPr marL="279400">
              <a:lnSpc>
                <a:spcPct val="150000"/>
              </a:lnSpc>
              <a:spcBef>
                <a:spcPts val="1200"/>
              </a:spcBef>
            </a:pPr>
            <a:r>
              <a:rPr sz="2400" b="1" spc="235" dirty="0">
                <a:solidFill>
                  <a:srgbClr val="3A503F"/>
                </a:solidFill>
                <a:latin typeface="Trebuchet MS"/>
                <a:cs typeface="Trebuchet MS"/>
              </a:rPr>
              <a:t>#</a:t>
            </a:r>
            <a:r>
              <a:rPr lang="en-US" sz="2400" b="1" spc="235" dirty="0">
                <a:solidFill>
                  <a:srgbClr val="3A503F"/>
                </a:solidFill>
                <a:latin typeface="Trebuchet MS"/>
                <a:cs typeface="Trebuchet MS"/>
              </a:rPr>
              <a:t>3</a:t>
            </a:r>
            <a:endParaRPr sz="2400" dirty="0">
              <a:solidFill>
                <a:srgbClr val="3A503F"/>
              </a:solidFill>
              <a:latin typeface="Trebuchet MS"/>
              <a:cs typeface="Trebuchet MS"/>
            </a:endParaRPr>
          </a:p>
          <a:p>
            <a:pPr marL="279400" marR="861694">
              <a:lnSpc>
                <a:spcPts val="4880"/>
              </a:lnSpc>
              <a:spcBef>
                <a:spcPts val="295"/>
              </a:spcBef>
            </a:pPr>
            <a:r>
              <a:rPr lang="en-US" sz="2800" b="1" spc="215" dirty="0">
                <a:solidFill>
                  <a:srgbClr val="3A503F"/>
                </a:solidFill>
                <a:latin typeface="Trebuchet MS"/>
                <a:cs typeface="Trebuchet MS"/>
              </a:rPr>
              <a:t>Reluctance To Ask for What You Deserve </a:t>
            </a:r>
            <a:r>
              <a:rPr lang="en-US" sz="2400" b="1" spc="215" dirty="0">
                <a:solidFill>
                  <a:srgbClr val="3A503F"/>
                </a:solidFill>
                <a:latin typeface="Trebuchet MS"/>
                <a:cs typeface="Trebuchet MS"/>
              </a:rPr>
              <a:t>(T=77%; Y=85%)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59BAB30A-3FFD-4EFE-9C92-2CD27BB44FB4}"/>
              </a:ext>
            </a:extLst>
          </p:cNvPr>
          <p:cNvSpPr txBox="1"/>
          <p:nvPr/>
        </p:nvSpPr>
        <p:spPr>
          <a:xfrm>
            <a:off x="9735702" y="842709"/>
            <a:ext cx="3658852" cy="4428520"/>
          </a:xfrm>
          <a:prstGeom prst="rect">
            <a:avLst/>
          </a:prstGeom>
          <a:solidFill>
            <a:srgbClr val="1F5121">
              <a:alpha val="75000"/>
            </a:srgbClr>
          </a:solidFill>
        </p:spPr>
        <p:txBody>
          <a:bodyPr vert="horz" wrap="square" lIns="0" tIns="20764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1635"/>
              </a:spcBef>
            </a:pPr>
            <a:r>
              <a:rPr sz="2400" b="1" spc="155" dirty="0">
                <a:solidFill>
                  <a:schemeClr val="bg1"/>
                </a:solidFill>
                <a:latin typeface="Trebuchet MS"/>
                <a:cs typeface="Trebuchet MS"/>
              </a:rPr>
              <a:t>#</a:t>
            </a:r>
            <a:r>
              <a:rPr lang="en-US" sz="2400" b="1" spc="155" dirty="0">
                <a:solidFill>
                  <a:schemeClr val="bg1"/>
                </a:solidFill>
                <a:latin typeface="Trebuchet MS"/>
                <a:cs typeface="Trebuchet MS"/>
              </a:rPr>
              <a:t>2</a:t>
            </a:r>
            <a:endParaRPr sz="24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264160" marR="363220">
              <a:lnSpc>
                <a:spcPts val="4880"/>
              </a:lnSpc>
              <a:spcBef>
                <a:spcPts val="295"/>
              </a:spcBef>
            </a:pPr>
            <a:r>
              <a:rPr lang="en-US" sz="2800" b="1" spc="200" dirty="0">
                <a:solidFill>
                  <a:schemeClr val="bg1"/>
                </a:solidFill>
                <a:latin typeface="Trebuchet MS"/>
                <a:cs typeface="Trebuchet MS"/>
              </a:rPr>
              <a:t>Communicating From Fear, Not Strength </a:t>
            </a:r>
            <a:r>
              <a:rPr lang="en-US" sz="2400" b="1" spc="200" dirty="0">
                <a:solidFill>
                  <a:schemeClr val="bg1"/>
                </a:solidFill>
                <a:latin typeface="Trebuchet MS"/>
                <a:cs typeface="Trebuchet MS"/>
              </a:rPr>
              <a:t>(70%)</a:t>
            </a:r>
            <a:endParaRPr lang="en-US" sz="2800" b="1" spc="2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264160" marR="363220">
              <a:lnSpc>
                <a:spcPts val="4880"/>
              </a:lnSpc>
              <a:spcBef>
                <a:spcPts val="295"/>
              </a:spcBef>
            </a:pPr>
            <a:endParaRPr lang="en-US" sz="2800" b="1" spc="200" dirty="0">
              <a:solidFill>
                <a:srgbClr val="3A503F"/>
              </a:solidFill>
              <a:latin typeface="Trebuchet MS"/>
              <a:cs typeface="Trebuchet MS"/>
            </a:endParaRPr>
          </a:p>
          <a:p>
            <a:pPr marL="264160" marR="363220">
              <a:lnSpc>
                <a:spcPts val="4880"/>
              </a:lnSpc>
              <a:spcBef>
                <a:spcPts val="295"/>
              </a:spcBef>
            </a:pPr>
            <a:endParaRPr lang="en-US" sz="2800" dirty="0">
              <a:solidFill>
                <a:srgbClr val="3A503F"/>
              </a:solidFill>
              <a:latin typeface="Trebuchet MS"/>
              <a:cs typeface="Trebuchet MS"/>
            </a:endParaRPr>
          </a:p>
          <a:p>
            <a:pPr marL="264160" marR="363220">
              <a:lnSpc>
                <a:spcPts val="4880"/>
              </a:lnSpc>
              <a:spcBef>
                <a:spcPts val="295"/>
              </a:spcBef>
            </a:pPr>
            <a:endParaRPr sz="2800" dirty="0">
              <a:solidFill>
                <a:srgbClr val="3A503F"/>
              </a:solidFill>
              <a:latin typeface="Trebuchet MS"/>
              <a:cs typeface="Trebuchet MS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0B09F8F7-C43C-41D0-9C68-4445B4343BE0}"/>
              </a:ext>
            </a:extLst>
          </p:cNvPr>
          <p:cNvSpPr txBox="1"/>
          <p:nvPr/>
        </p:nvSpPr>
        <p:spPr>
          <a:xfrm>
            <a:off x="5718273" y="5336009"/>
            <a:ext cx="3695700" cy="4001224"/>
          </a:xfrm>
          <a:prstGeom prst="rect">
            <a:avLst/>
          </a:prstGeom>
          <a:solidFill>
            <a:srgbClr val="7EA287">
              <a:alpha val="49803"/>
            </a:srgbClr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528955">
              <a:lnSpc>
                <a:spcPct val="100000"/>
              </a:lnSpc>
            </a:pPr>
            <a:r>
              <a:rPr sz="2400" b="1" spc="229" dirty="0">
                <a:solidFill>
                  <a:srgbClr val="3A503F"/>
                </a:solidFill>
                <a:latin typeface="Trebuchet MS"/>
                <a:cs typeface="Trebuchet MS"/>
              </a:rPr>
              <a:t>#5</a:t>
            </a:r>
            <a:endParaRPr sz="2400" dirty="0">
              <a:solidFill>
                <a:srgbClr val="3A503F"/>
              </a:solidFill>
              <a:latin typeface="Trebuchet MS"/>
              <a:cs typeface="Trebuchet MS"/>
            </a:endParaRPr>
          </a:p>
          <a:p>
            <a:pPr marL="528955" marR="417830">
              <a:lnSpc>
                <a:spcPts val="4880"/>
              </a:lnSpc>
              <a:spcBef>
                <a:spcPts val="295"/>
              </a:spcBef>
            </a:pPr>
            <a:r>
              <a:rPr sz="2800" b="1" spc="215" dirty="0">
                <a:solidFill>
                  <a:srgbClr val="3A503F"/>
                </a:solidFill>
                <a:latin typeface="Trebuchet MS"/>
                <a:cs typeface="Trebuchet MS"/>
              </a:rPr>
              <a:t>Acquiescing  </a:t>
            </a:r>
            <a:r>
              <a:rPr lang="en-US" sz="2800" b="1" spc="215" dirty="0">
                <a:solidFill>
                  <a:srgbClr val="3A503F"/>
                </a:solidFill>
                <a:latin typeface="Trebuchet MS"/>
                <a:cs typeface="Trebuchet MS"/>
              </a:rPr>
              <a:t>I</a:t>
            </a:r>
            <a:r>
              <a:rPr sz="2800" b="1" spc="175" dirty="0">
                <a:solidFill>
                  <a:srgbClr val="3A503F"/>
                </a:solidFill>
                <a:latin typeface="Trebuchet MS"/>
                <a:cs typeface="Trebuchet MS"/>
              </a:rPr>
              <a:t>nstead </a:t>
            </a:r>
            <a:r>
              <a:rPr sz="2800" b="1" spc="120" dirty="0">
                <a:solidFill>
                  <a:srgbClr val="3A503F"/>
                </a:solidFill>
                <a:latin typeface="Trebuchet MS"/>
                <a:cs typeface="Trebuchet MS"/>
              </a:rPr>
              <a:t>of  </a:t>
            </a:r>
            <a:r>
              <a:rPr sz="2800" b="1" spc="215" dirty="0">
                <a:solidFill>
                  <a:srgbClr val="3A503F"/>
                </a:solidFill>
                <a:latin typeface="Trebuchet MS"/>
                <a:cs typeface="Trebuchet MS"/>
              </a:rPr>
              <a:t>saying</a:t>
            </a:r>
            <a:r>
              <a:rPr sz="2800" b="1" spc="50" dirty="0">
                <a:solidFill>
                  <a:srgbClr val="3A503F"/>
                </a:solidFill>
                <a:latin typeface="Trebuchet MS"/>
                <a:cs typeface="Trebuchet MS"/>
              </a:rPr>
              <a:t> </a:t>
            </a:r>
            <a:r>
              <a:rPr sz="2800" b="1" spc="190" dirty="0">
                <a:solidFill>
                  <a:srgbClr val="3A503F"/>
                </a:solidFill>
                <a:latin typeface="Trebuchet MS"/>
                <a:cs typeface="Trebuchet MS"/>
              </a:rPr>
              <a:t>"STOP!"</a:t>
            </a:r>
            <a:endParaRPr lang="en-US" sz="2800" b="1" spc="190" dirty="0">
              <a:solidFill>
                <a:srgbClr val="3A503F"/>
              </a:solidFill>
              <a:latin typeface="Trebuchet MS"/>
              <a:cs typeface="Trebuchet MS"/>
            </a:endParaRPr>
          </a:p>
          <a:p>
            <a:pPr marL="528955" marR="417830">
              <a:lnSpc>
                <a:spcPts val="4880"/>
              </a:lnSpc>
              <a:spcBef>
                <a:spcPts val="295"/>
              </a:spcBef>
            </a:pPr>
            <a:r>
              <a:rPr lang="en-US" sz="2400" b="1" spc="190" dirty="0">
                <a:solidFill>
                  <a:srgbClr val="3A503F"/>
                </a:solidFill>
                <a:latin typeface="Trebuchet MS"/>
                <a:cs typeface="Trebuchet MS"/>
              </a:rPr>
              <a:t>(T=48%; Y=57%)</a:t>
            </a:r>
          </a:p>
          <a:p>
            <a:pPr marL="528955" marR="417830">
              <a:lnSpc>
                <a:spcPts val="4880"/>
              </a:lnSpc>
              <a:spcBef>
                <a:spcPts val="295"/>
              </a:spcBef>
            </a:pPr>
            <a:endParaRPr sz="2400" dirty="0">
              <a:solidFill>
                <a:srgbClr val="3A503F"/>
              </a:solidFill>
              <a:latin typeface="Trebuchet MS"/>
              <a:cs typeface="Trebuchet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88245-FD7B-4DC6-9E2C-F32B3EF7D093}"/>
              </a:ext>
            </a:extLst>
          </p:cNvPr>
          <p:cNvSpPr/>
          <p:nvPr/>
        </p:nvSpPr>
        <p:spPr>
          <a:xfrm>
            <a:off x="9549305" y="5198354"/>
            <a:ext cx="3882097" cy="131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E77E1AAA-B444-46EA-89F3-F0FB97EB0EB9}"/>
              </a:ext>
            </a:extLst>
          </p:cNvPr>
          <p:cNvSpPr txBox="1"/>
          <p:nvPr/>
        </p:nvSpPr>
        <p:spPr>
          <a:xfrm>
            <a:off x="17145000" y="9563100"/>
            <a:ext cx="9662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fld id="{DA087D2B-FE22-4049-8725-9584DE6EF9D9}" type="slidenum">
              <a:rPr lang="en-US" sz="2800" spc="221" smtClean="0">
                <a:solidFill>
                  <a:srgbClr val="1F5121"/>
                </a:solidFill>
                <a:latin typeface="Glacial Indifference Bold"/>
              </a:rPr>
              <a:t>9</a:t>
            </a:fld>
            <a:endParaRPr lang="en-US" sz="2800" spc="221" dirty="0">
              <a:solidFill>
                <a:srgbClr val="1F5121"/>
              </a:solidFill>
              <a:latin typeface="Glacial Indifference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60FF5-9683-47DC-B329-E55703137387}"/>
              </a:ext>
            </a:extLst>
          </p:cNvPr>
          <p:cNvSpPr txBox="1"/>
          <p:nvPr/>
        </p:nvSpPr>
        <p:spPr>
          <a:xfrm>
            <a:off x="696760" y="9748852"/>
            <a:ext cx="1218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T = Total Respondents who indicate having the gap;   Y= Young adults ages 18-24 who indicate having the gap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E289C0-1F57-4D39-BAC4-9F940F833AEE}"/>
              </a:ext>
            </a:extLst>
          </p:cNvPr>
          <p:cNvSpPr txBox="1"/>
          <p:nvPr/>
        </p:nvSpPr>
        <p:spPr>
          <a:xfrm>
            <a:off x="13590213" y="9582765"/>
            <a:ext cx="352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400" b="1" i="0" dirty="0">
                <a:solidFill>
                  <a:srgbClr val="1F512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1F5121"/>
                </a:solidFill>
                <a:effectLst/>
                <a:latin typeface="+mj-lt"/>
              </a:rPr>
              <a:t>©</a:t>
            </a:r>
            <a:r>
              <a:rPr lang="en-US" b="1" i="0" dirty="0">
                <a:solidFill>
                  <a:srgbClr val="1F5121"/>
                </a:solidFill>
                <a:effectLst/>
                <a:latin typeface="Luthier Bold" panose="020B0604020202020204" charset="0"/>
              </a:rPr>
              <a:t> </a:t>
            </a:r>
            <a:r>
              <a:rPr lang="en-US" dirty="0">
                <a:solidFill>
                  <a:srgbClr val="1F5121"/>
                </a:solidFill>
                <a:latin typeface="Luthier Bold" panose="020B0604020202020204" charset="0"/>
              </a:rPr>
              <a:t>2023 Kathy Caprino</a:t>
            </a:r>
          </a:p>
        </p:txBody>
      </p:sp>
    </p:spTree>
    <p:extLst>
      <p:ext uri="{BB962C8B-B14F-4D97-AF65-F5344CB8AC3E}">
        <p14:creationId xmlns:p14="http://schemas.microsoft.com/office/powerpoint/2010/main" val="3446891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2057</Words>
  <Application>Microsoft Office PowerPoint</Application>
  <PresentationFormat>Custom</PresentationFormat>
  <Paragraphs>280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Glacial Indifference</vt:lpstr>
      <vt:lpstr>Luthier Italics</vt:lpstr>
      <vt:lpstr>Palatino Linotype</vt:lpstr>
      <vt:lpstr>Wingdings</vt:lpstr>
      <vt:lpstr>Trebuchet MS</vt:lpstr>
      <vt:lpstr>Times New Roman</vt:lpstr>
      <vt:lpstr>Arial</vt:lpstr>
      <vt:lpstr>Luthier Bold</vt:lpstr>
      <vt:lpstr>Calibri</vt:lpstr>
      <vt:lpstr>Glacial Indifference Bold</vt:lpstr>
      <vt:lpstr>Luthier</vt:lpstr>
      <vt:lpstr>Office Theme</vt:lpstr>
      <vt:lpstr>PowerPoint Presentation</vt:lpstr>
      <vt:lpstr>PowerPoint Presentation</vt:lpstr>
      <vt:lpstr>PowerPoint Presentation</vt:lpstr>
      <vt:lpstr>PowerPoint Presentation</vt:lpstr>
      <vt:lpstr>Why we need power POWER IS AN ESSENTIAL COMPONENT TO A THRILLING AND  IMPACTFUL CAREER, BUT MANY PEOPLE (OFTEN WOMEN) SHUN IT.</vt:lpstr>
      <vt:lpstr>What It Feels Like To Be a  Brave &amp; Powerful Professional</vt:lpstr>
      <vt:lpstr>THE 7 DAMAGING  POWER GAPS   that keep people from reaching their highest, most thrilling potential and impact in their studies, work, careers, relationships, and personal lives</vt:lpstr>
      <vt:lpstr>98% OF THE 1,400+ WOMEN SURVEYED (and 90% OF THE MEN) ARE EXPERIENCING AT LEAST ONE OF THESE 7 GAPS</vt:lpstr>
      <vt:lpstr>THE TOP 7  POWER GAPS that  women  experience</vt:lpstr>
      <vt:lpstr>WHY STUCK?</vt:lpstr>
      <vt:lpstr>PowerPoint Presentation</vt:lpstr>
      <vt:lpstr>CLOSE YOUR POWER  GAPS WITH 7 BRAVERY-BOOSTING  PATHS:</vt:lpstr>
      <vt:lpstr>PowerPoint Presentation</vt:lpstr>
      <vt:lpstr>#1: Brave Sight</vt:lpstr>
      <vt:lpstr>What are the "20 facts" of you?</vt:lpstr>
      <vt:lpstr>#2: Brave Speak</vt:lpstr>
      <vt:lpstr>Watch your language – where do you  apologize and communicate weakly, without  confidence, command or authority?</vt:lpstr>
      <vt:lpstr>#3: Brave Ask</vt:lpstr>
      <vt:lpstr>Identify what you want  and accept that you are worthy and  deserving of it. Then build your case.</vt:lpstr>
      <vt:lpstr>#4: Brave Connection</vt:lpstr>
      <vt:lpstr>PowerPoint Presentation</vt:lpstr>
      <vt:lpstr>PowerPoint Presentation</vt:lpstr>
      <vt:lpstr>#5: BRAVE CHALLENGE</vt:lpstr>
      <vt:lpstr>Recognize What You Need to  Address and Take a Step</vt:lpstr>
      <vt:lpstr>#6: BRAVE SERVICE</vt:lpstr>
      <vt:lpstr>PowerPoint Presentation</vt:lpstr>
      <vt:lpstr>Writers write, teachers teach.</vt:lpstr>
      <vt:lpstr>#7: BRAVE HEALING</vt:lpstr>
      <vt:lpstr>PowerPoint Presentation</vt:lpstr>
      <vt:lpstr>YOUR LIFE AND CAREER AREN’T JUST “HAPPENING” TO  YOU. YOU’RE CO-CREATING IT  EVERY DAY.</vt:lpstr>
      <vt:lpstr>PowerPoint Presentation</vt:lpstr>
      <vt:lpstr>PowerPoint Presentation</vt:lpstr>
      <vt:lpstr>Which finding brave path speaks to you most? Take one tiny step today…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Powerful You - Kathy Caprino</dc:title>
  <dc:creator>Kathy Caprino</dc:creator>
  <cp:lastModifiedBy>Kathy Caprino</cp:lastModifiedBy>
  <cp:revision>319</cp:revision>
  <cp:lastPrinted>2020-12-09T01:42:19Z</cp:lastPrinted>
  <dcterms:created xsi:type="dcterms:W3CDTF">2006-08-16T00:00:00Z</dcterms:created>
  <dcterms:modified xsi:type="dcterms:W3CDTF">2023-10-29T00:58:40Z</dcterms:modified>
  <dc:identifier>DADyTw2TuaU</dc:identifier>
</cp:coreProperties>
</file>